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17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99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300" r:id="rId28"/>
    <p:sldId id="281" r:id="rId29"/>
    <p:sldId id="282" r:id="rId30"/>
    <p:sldId id="283" r:id="rId31"/>
    <p:sldId id="288" r:id="rId32"/>
    <p:sldId id="285" r:id="rId33"/>
    <p:sldId id="286" r:id="rId34"/>
    <p:sldId id="287" r:id="rId35"/>
    <p:sldId id="284" r:id="rId36"/>
    <p:sldId id="289" r:id="rId37"/>
    <p:sldId id="290" r:id="rId38"/>
    <p:sldId id="291" r:id="rId39"/>
    <p:sldId id="292" r:id="rId40"/>
    <p:sldId id="293" r:id="rId41"/>
    <p:sldId id="294" r:id="rId42"/>
    <p:sldId id="297" r:id="rId43"/>
    <p:sldId id="298" r:id="rId44"/>
    <p:sldId id="296" r:id="rId45"/>
    <p:sldId id="295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stor Soriano" initials="NS" lastIdx="1" clrIdx="0">
    <p:extLst>
      <p:ext uri="{19B8F6BF-5375-455C-9EA6-DF929625EA0E}">
        <p15:presenceInfo xmlns:p15="http://schemas.microsoft.com/office/powerpoint/2012/main" userId="S-1-5-21-2523952864-3701599250-4193486398-11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7454" autoAdjust="0"/>
  </p:normalViewPr>
  <p:slideViewPr>
    <p:cSldViewPr snapToGrid="0">
      <p:cViewPr varScale="1">
        <p:scale>
          <a:sx n="65" d="100"/>
          <a:sy n="65" d="100"/>
        </p:scale>
        <p:origin x="858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5-07T15:26:43.51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BAEA-91A0-49D9-841A-F4195515F9DF}" type="datetimeFigureOut">
              <a:rPr lang="es-ES" smtClean="0"/>
              <a:t>11/05/2013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123BE-705D-4744-9FEE-4421C274AA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41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Presentación del MSX en rueda de prensa el 27 de junio de 1983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588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el ST, parte del MSX View se cargaba desde diskette.</a:t>
            </a:r>
          </a:p>
          <a:p>
            <a:endParaRPr lang="es-ES" dirty="0" smtClean="0"/>
          </a:p>
          <a:p>
            <a:r>
              <a:rPr lang="es-ES" dirty="0" smtClean="0"/>
              <a:t>MSX View: editor de textos, organizador (agenda, calendario, calculadora), editor de diagramas,</a:t>
            </a:r>
            <a:r>
              <a:rPr lang="es-ES" baseline="0" dirty="0" smtClean="0"/>
              <a:t> </a:t>
            </a:r>
            <a:r>
              <a:rPr lang="es-ES" dirty="0" smtClean="0"/>
              <a:t>grabador de sonidos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6623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1994, algunos ya usabais</a:t>
            </a:r>
            <a:r>
              <a:rPr lang="es-ES" baseline="0" dirty="0" smtClean="0"/>
              <a:t> Internet, y aún se fabricaban MSX.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183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Space</a:t>
            </a:r>
            <a:r>
              <a:rPr lang="es-ES" dirty="0" smtClean="0"/>
              <a:t> </a:t>
            </a:r>
            <a:r>
              <a:rPr lang="es-ES" dirty="0" err="1" smtClean="0"/>
              <a:t>Manbow</a:t>
            </a:r>
            <a:r>
              <a:rPr lang="es-ES" dirty="0" smtClean="0"/>
              <a:t> fue el detonante para</a:t>
            </a:r>
            <a:r>
              <a:rPr lang="es-ES" baseline="0" dirty="0" smtClean="0"/>
              <a:t> que yo buscara un MSX2 (lo vi en MSX Club)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9849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Había un Corán en cartucho.</a:t>
            </a:r>
          </a:p>
          <a:p>
            <a:endParaRPr lang="es-ES" dirty="0" smtClean="0"/>
          </a:p>
          <a:p>
            <a:r>
              <a:rPr lang="es-ES" dirty="0" smtClean="0"/>
              <a:t>En la URSS se usaban MSX conectados en red</a:t>
            </a:r>
            <a:r>
              <a:rPr lang="es-ES" baseline="0" dirty="0" smtClean="0"/>
              <a:t> local (los alumnos al profesor)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Holanda estaba Panasonic.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7549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Nihongo</a:t>
            </a:r>
            <a:r>
              <a:rPr lang="es-ES" dirty="0" smtClean="0"/>
              <a:t>, fanzine creado por uno de los editores de MSX Club (Ramón Casillas), nos mantuvo en contacto</a:t>
            </a:r>
          </a:p>
          <a:p>
            <a:endParaRPr lang="es-ES" dirty="0" smtClean="0"/>
          </a:p>
          <a:p>
            <a:r>
              <a:rPr lang="es-ES" dirty="0" err="1" smtClean="0"/>
              <a:t>Hnostar</a:t>
            </a:r>
            <a:r>
              <a:rPr lang="es-ES" dirty="0" smtClean="0"/>
              <a:t>, calidad profesional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47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Asistí por primera vez a la 4ª de Barcelona, en 1993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8080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PlaySoniq</a:t>
            </a:r>
            <a:r>
              <a:rPr lang="es-E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s-ES" dirty="0" smtClean="0"/>
              <a:t>Chip de audio/video de la Sega Master </a:t>
            </a:r>
            <a:r>
              <a:rPr lang="es-ES" dirty="0" err="1" smtClean="0"/>
              <a:t>System</a:t>
            </a:r>
            <a:r>
              <a:rPr lang="es-ES" dirty="0" smtClean="0"/>
              <a:t> 2</a:t>
            </a:r>
          </a:p>
          <a:p>
            <a:pPr marL="171450" indent="-171450">
              <a:buFontTx/>
              <a:buChar char="-"/>
            </a:pPr>
            <a:r>
              <a:rPr lang="es-ES" dirty="0" smtClean="0"/>
              <a:t>Carga juegos de Sega</a:t>
            </a:r>
          </a:p>
          <a:p>
            <a:pPr marL="171450" indent="-171450">
              <a:buFontTx/>
              <a:buChar char="-"/>
            </a:pPr>
            <a:r>
              <a:rPr lang="es-ES" dirty="0" smtClean="0"/>
              <a:t>Chip</a:t>
            </a:r>
            <a:r>
              <a:rPr lang="es-ES" baseline="0" dirty="0" smtClean="0"/>
              <a:t> de sonido del </a:t>
            </a:r>
            <a:r>
              <a:rPr lang="es-ES" baseline="0" dirty="0" err="1" smtClean="0"/>
              <a:t>Commodore</a:t>
            </a:r>
            <a:r>
              <a:rPr lang="es-ES" baseline="0" dirty="0" smtClean="0"/>
              <a:t> 64 (SID)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Chip FPGA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Chip de sonido SCC (</a:t>
            </a:r>
            <a:r>
              <a:rPr lang="es-ES" baseline="0" dirty="0" err="1" smtClean="0"/>
              <a:t>Konami</a:t>
            </a:r>
            <a:r>
              <a:rPr lang="es-E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512K ROM para cargar juegos </a:t>
            </a:r>
            <a:r>
              <a:rPr lang="es-ES" baseline="0" smtClean="0"/>
              <a:t>de cartucho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smtClean="0"/>
              <a:t>16MB de RAM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7244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Doramus</a:t>
            </a:r>
            <a:r>
              <a:rPr lang="es-ES" dirty="0" smtClean="0"/>
              <a:t>, usa </a:t>
            </a:r>
            <a:r>
              <a:rPr lang="es-ES" dirty="0" err="1" smtClean="0"/>
              <a:t>NestorBASIC</a:t>
            </a:r>
            <a:r>
              <a:rPr lang="es-ES" dirty="0" smtClean="0"/>
              <a:t> con una extensión para </a:t>
            </a:r>
            <a:r>
              <a:rPr lang="es-ES" dirty="0" err="1" smtClean="0"/>
              <a:t>Moonsound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72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los 90: MSX2 en </a:t>
            </a:r>
            <a:r>
              <a:rPr lang="es-ES" dirty="0" err="1" smtClean="0"/>
              <a:t>diskete</a:t>
            </a:r>
            <a:r>
              <a:rPr lang="es-ES" dirty="0" smtClean="0"/>
              <a:t>, en los 2000: MSX1 en cartucho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826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Relevo (antes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Karoshi</a:t>
            </a:r>
            <a:r>
              <a:rPr lang="es-ES" baseline="0" dirty="0" smtClean="0"/>
              <a:t>) se constituye en </a:t>
            </a:r>
            <a:r>
              <a:rPr lang="es-ES" baseline="0" dirty="0" err="1" smtClean="0"/>
              <a:t>empesa</a:t>
            </a:r>
            <a:r>
              <a:rPr lang="es-ES" baseline="0" dirty="0" smtClean="0"/>
              <a:t> de videojuegos en 2011.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25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Amstrad</a:t>
            </a:r>
            <a:r>
              <a:rPr lang="es-ES" dirty="0" smtClean="0"/>
              <a:t>, </a:t>
            </a:r>
            <a:r>
              <a:rPr lang="es-ES" dirty="0" err="1" smtClean="0"/>
              <a:t>Oric</a:t>
            </a:r>
            <a:r>
              <a:rPr lang="es-ES" dirty="0" smtClean="0"/>
              <a:t> </a:t>
            </a:r>
            <a:r>
              <a:rPr lang="es-ES" dirty="0" err="1" smtClean="0"/>
              <a:t>Atmos</a:t>
            </a:r>
            <a:r>
              <a:rPr lang="es-ES" dirty="0" smtClean="0"/>
              <a:t>, BBC Micro, </a:t>
            </a:r>
            <a:r>
              <a:rPr lang="es-ES" dirty="0" err="1" smtClean="0"/>
              <a:t>Spectrum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Dragom</a:t>
            </a:r>
            <a:r>
              <a:rPr lang="es-ES" baseline="0" dirty="0" smtClean="0"/>
              <a:t>, Atari, TRS 80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468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fMSX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ports</a:t>
            </a:r>
            <a:r>
              <a:rPr lang="es-ES" baseline="0" dirty="0" smtClean="0"/>
              <a:t> a muchas plataformas, incluso móviles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openMSX</a:t>
            </a:r>
            <a:r>
              <a:rPr lang="es-ES" baseline="0" dirty="0" smtClean="0"/>
              <a:t>: buscador de </a:t>
            </a:r>
            <a:r>
              <a:rPr lang="es-ES" baseline="0" dirty="0" err="1" smtClean="0"/>
              <a:t>cheats</a:t>
            </a:r>
            <a:r>
              <a:rPr lang="es-ES" baseline="0" dirty="0" smtClean="0"/>
              <a:t>, potente consola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blueMSX</a:t>
            </a:r>
            <a:r>
              <a:rPr lang="es-ES" baseline="0" dirty="0" smtClean="0"/>
              <a:t>: buen depurador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884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Editada por ASCII, que sigue siendo de </a:t>
            </a:r>
            <a:r>
              <a:rPr lang="es-ES" dirty="0" err="1" smtClean="0"/>
              <a:t>Nishi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Incluye un CD con emulador</a:t>
            </a:r>
            <a:r>
              <a:rPr lang="es-ES" baseline="0" dirty="0" smtClean="0"/>
              <a:t> oficial con juegos</a:t>
            </a:r>
          </a:p>
          <a:p>
            <a:endParaRPr lang="es-ES" dirty="0" smtClean="0"/>
          </a:p>
          <a:p>
            <a:r>
              <a:rPr lang="es-ES" dirty="0" smtClean="0"/>
              <a:t>Énfasis en que la gente se anime a programar</a:t>
            </a:r>
          </a:p>
          <a:p>
            <a:endParaRPr lang="es-ES" dirty="0" smtClean="0"/>
          </a:p>
          <a:p>
            <a:r>
              <a:rPr lang="es-ES" dirty="0" smtClean="0"/>
              <a:t>Impresionante</a:t>
            </a:r>
            <a:r>
              <a:rPr lang="es-ES" baseline="0" dirty="0" smtClean="0"/>
              <a:t> ver una revista de MSX en las librerías japonesas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376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MSX </a:t>
            </a:r>
            <a:r>
              <a:rPr lang="es-ES" baseline="0" dirty="0" err="1" smtClean="0"/>
              <a:t>Game</a:t>
            </a:r>
            <a:r>
              <a:rPr lang="es-ES" baseline="0" dirty="0" smtClean="0"/>
              <a:t> Reader, para el emulador MSX </a:t>
            </a:r>
            <a:r>
              <a:rPr lang="es-ES" baseline="0" dirty="0" err="1" smtClean="0"/>
              <a:t>PLAYer</a:t>
            </a:r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smtClean="0"/>
              <a:t>MSX en otros países</a:t>
            </a:r>
          </a:p>
          <a:p>
            <a:endParaRPr lang="es-ES" baseline="0" dirty="0" smtClean="0"/>
          </a:p>
          <a:p>
            <a:r>
              <a:rPr lang="es-ES" baseline="0" dirty="0" smtClean="0"/>
              <a:t>Cable USB para MSX</a:t>
            </a:r>
          </a:p>
          <a:p>
            <a:endParaRPr lang="es-ES" baseline="0" dirty="0" smtClean="0"/>
          </a:p>
          <a:p>
            <a:r>
              <a:rPr lang="es-ES" baseline="0" dirty="0" smtClean="0"/>
              <a:t>MSX en Pocket PC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394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¡</a:t>
            </a:r>
            <a:r>
              <a:rPr lang="es-ES" dirty="0" err="1" smtClean="0"/>
              <a:t>ObsoNET</a:t>
            </a:r>
            <a:r>
              <a:rPr lang="es-ES" dirty="0" smtClean="0"/>
              <a:t>!</a:t>
            </a:r>
          </a:p>
          <a:p>
            <a:endParaRPr lang="es-ES" dirty="0" smtClean="0"/>
          </a:p>
          <a:p>
            <a:r>
              <a:rPr lang="es-ES" dirty="0" smtClean="0"/>
              <a:t>Cómo limpiar</a:t>
            </a:r>
            <a:r>
              <a:rPr lang="es-ES" baseline="0" dirty="0" smtClean="0"/>
              <a:t> el teclado del MSX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268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MSX </a:t>
            </a:r>
            <a:r>
              <a:rPr lang="es-ES" dirty="0" err="1" smtClean="0"/>
              <a:t>Game</a:t>
            </a:r>
            <a:r>
              <a:rPr lang="es-ES" dirty="0" smtClean="0"/>
              <a:t> Reader: nombre comercial (D4 </a:t>
            </a:r>
            <a:r>
              <a:rPr lang="es-ES" dirty="0" err="1" smtClean="0"/>
              <a:t>Enterprises</a:t>
            </a:r>
            <a:r>
              <a:rPr lang="es-ES" dirty="0" smtClean="0"/>
              <a:t>, creadores de videojuegos) de ESE MSX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3 (ESE </a:t>
            </a:r>
            <a:r>
              <a:rPr lang="es-ES" baseline="0" dirty="0" err="1" smtClean="0"/>
              <a:t>Artists</a:t>
            </a:r>
            <a:r>
              <a:rPr lang="es-ES" baseline="0" dirty="0" smtClean="0"/>
              <a:t> Factory)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955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Quiero un ordenador porque es lo que está de moda, no sé lo que es</a:t>
            </a:r>
          </a:p>
          <a:p>
            <a:endParaRPr lang="es-ES" dirty="0" smtClean="0"/>
          </a:p>
          <a:p>
            <a:r>
              <a:rPr lang="es-ES" dirty="0" smtClean="0"/>
              <a:t>Primer juego al que jugué: Car </a:t>
            </a:r>
            <a:r>
              <a:rPr lang="es-ES" dirty="0" err="1" smtClean="0"/>
              <a:t>Jamboree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Tecleé muchos</a:t>
            </a:r>
            <a:r>
              <a:rPr lang="es-ES" baseline="0" dirty="0" smtClean="0"/>
              <a:t> juegos en BASIC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131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Quiero un MSX2 por el </a:t>
            </a:r>
            <a:r>
              <a:rPr lang="es-ES" dirty="0" err="1" smtClean="0"/>
              <a:t>Space</a:t>
            </a:r>
            <a:r>
              <a:rPr lang="es-ES" dirty="0" smtClean="0"/>
              <a:t> </a:t>
            </a:r>
            <a:r>
              <a:rPr lang="es-ES" dirty="0" err="1" smtClean="0"/>
              <a:t>Manbow</a:t>
            </a:r>
            <a:r>
              <a:rPr lang="es-ES" dirty="0" smtClean="0"/>
              <a:t> que veo en una MSX Club</a:t>
            </a:r>
          </a:p>
          <a:p>
            <a:endParaRPr lang="es-ES" dirty="0" smtClean="0"/>
          </a:p>
          <a:p>
            <a:r>
              <a:rPr lang="es-ES" baseline="0" dirty="0" smtClean="0"/>
              <a:t>Consigo un MSX2+ a cambio de viaje de estudios.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Primeros programas en BASIC, algo de ensamblador (RSC 2)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819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1993, primera Ru de BCN, consigo el MSX2 </a:t>
            </a:r>
            <a:r>
              <a:rPr lang="es-ES" dirty="0" err="1" smtClean="0"/>
              <a:t>Technical</a:t>
            </a:r>
            <a:r>
              <a:rPr lang="es-ES" dirty="0" smtClean="0"/>
              <a:t> </a:t>
            </a:r>
            <a:r>
              <a:rPr lang="es-ES" dirty="0" err="1" smtClean="0"/>
              <a:t>Handbook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1994, empezamos el fanzine</a:t>
            </a:r>
          </a:p>
          <a:p>
            <a:endParaRPr lang="es-ES" dirty="0" smtClean="0"/>
          </a:p>
          <a:p>
            <a:r>
              <a:rPr lang="es-ES" dirty="0" smtClean="0"/>
              <a:t>1995,</a:t>
            </a:r>
            <a:r>
              <a:rPr lang="es-ES" baseline="0" dirty="0" smtClean="0"/>
              <a:t> disco duro y </a:t>
            </a:r>
            <a:r>
              <a:rPr lang="es-ES" baseline="0" dirty="0" err="1" smtClean="0"/>
              <a:t>Compass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853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Tengo Turbo-R,</a:t>
            </a:r>
            <a:r>
              <a:rPr lang="es-ES" baseline="0" dirty="0" smtClean="0"/>
              <a:t> ZIP, CD-ROM, 4M, </a:t>
            </a:r>
            <a:r>
              <a:rPr lang="es-ES" baseline="0" dirty="0" err="1" smtClean="0"/>
              <a:t>MoonSound</a:t>
            </a:r>
            <a:r>
              <a:rPr lang="es-ES" baseline="0" dirty="0" smtClean="0"/>
              <a:t>,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817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ObsoNET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Daniel </a:t>
            </a:r>
            <a:r>
              <a:rPr lang="es-ES" dirty="0" err="1" smtClean="0"/>
              <a:t>Berdugo</a:t>
            </a:r>
            <a:r>
              <a:rPr lang="es-ES" dirty="0" smtClean="0"/>
              <a:t> (en 2004 quería hacer una </a:t>
            </a:r>
            <a:r>
              <a:rPr lang="es-ES" dirty="0" err="1" smtClean="0"/>
              <a:t>tarjete</a:t>
            </a:r>
            <a:r>
              <a:rPr lang="es-ES" dirty="0" smtClean="0"/>
              <a:t> </a:t>
            </a:r>
            <a:r>
              <a:rPr lang="es-ES" dirty="0" err="1" smtClean="0"/>
              <a:t>multi</a:t>
            </a:r>
            <a:r>
              <a:rPr lang="es-ES" dirty="0" smtClean="0"/>
              <a:t> puerto serie)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27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Kay</a:t>
            </a:r>
            <a:r>
              <a:rPr lang="es-ES" dirty="0" smtClean="0"/>
              <a:t> </a:t>
            </a:r>
            <a:r>
              <a:rPr lang="es-ES" dirty="0" err="1" smtClean="0"/>
              <a:t>Nishi</a:t>
            </a:r>
            <a:r>
              <a:rPr lang="es-ES" dirty="0" smtClean="0"/>
              <a:t>, vicepresidente de Microsoft</a:t>
            </a:r>
            <a:r>
              <a:rPr lang="es-ES" baseline="0" dirty="0" smtClean="0"/>
              <a:t> para Asia de 1979 a 1986.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Presidente de ASCII </a:t>
            </a:r>
            <a:r>
              <a:rPr lang="es-ES" baseline="0" dirty="0" err="1" smtClean="0"/>
              <a:t>Corporation</a:t>
            </a:r>
            <a:r>
              <a:rPr lang="es-ES" baseline="0" dirty="0" smtClean="0"/>
              <a:t> (primero editorial, luego videojuegos, multimedia, </a:t>
            </a:r>
            <a:r>
              <a:rPr lang="es-ES" baseline="0" dirty="0" err="1" smtClean="0"/>
              <a:t>etc</a:t>
            </a:r>
            <a:r>
              <a:rPr lang="es-ES" baseline="0" dirty="0" smtClean="0"/>
              <a:t>)</a:t>
            </a:r>
          </a:p>
          <a:p>
            <a:endParaRPr lang="es-ES" baseline="0" dirty="0" smtClean="0"/>
          </a:p>
          <a:p>
            <a:r>
              <a:rPr lang="es-ES" baseline="0" dirty="0" smtClean="0"/>
              <a:t>MSX basado en el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Spectravídeo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SV318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5500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Todos los controladores de disco duro tienen su propio </a:t>
            </a:r>
            <a:r>
              <a:rPr lang="es-ES" dirty="0" err="1" smtClean="0"/>
              <a:t>particionador</a:t>
            </a:r>
            <a:r>
              <a:rPr lang="es-ES" dirty="0" smtClean="0"/>
              <a:t> y gestor de particiones.</a:t>
            </a:r>
          </a:p>
          <a:p>
            <a:endParaRPr lang="es-ES" dirty="0" smtClean="0"/>
          </a:p>
          <a:p>
            <a:r>
              <a:rPr lang="es-ES" dirty="0" smtClean="0"/>
              <a:t>Mencionar</a:t>
            </a:r>
            <a:r>
              <a:rPr lang="es-ES" baseline="0" dirty="0" smtClean="0"/>
              <a:t> OS tan, meme que asigna un carácter </a:t>
            </a:r>
            <a:r>
              <a:rPr lang="es-ES" baseline="0" dirty="0" err="1" smtClean="0"/>
              <a:t>femeninio</a:t>
            </a:r>
            <a:r>
              <a:rPr lang="es-ES" baseline="0" dirty="0" smtClean="0"/>
              <a:t> a sistemas operativos populares.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El tamaño del pecho es proporcional al consumo de memoria.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299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2008 me entero del proyecto</a:t>
            </a:r>
            <a:r>
              <a:rPr lang="es-ES" baseline="0" dirty="0" smtClean="0"/>
              <a:t> DOS 2.50 gracias a </a:t>
            </a:r>
            <a:r>
              <a:rPr lang="es-ES" baseline="0" dirty="0" err="1" smtClean="0"/>
              <a:t>Shiozawa</a:t>
            </a:r>
            <a:r>
              <a:rPr lang="es-ES" baseline="0" dirty="0" smtClean="0"/>
              <a:t>, Japón.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9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Matsushita = Panasonic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7361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Qué bestia. Y cuando un MSX costaba 80000 </a:t>
            </a:r>
            <a:r>
              <a:rPr lang="es-ES" dirty="0" err="1" smtClean="0"/>
              <a:t>ptas</a:t>
            </a:r>
            <a:r>
              <a:rPr lang="es-ES" dirty="0" smtClean="0"/>
              <a:t> (500€)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92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Talent</a:t>
            </a:r>
            <a:r>
              <a:rPr lang="es-ES" dirty="0" smtClean="0"/>
              <a:t> = empresa argentina (componentes de </a:t>
            </a:r>
            <a:r>
              <a:rPr lang="es-ES" dirty="0" err="1" smtClean="0"/>
              <a:t>Daewoo</a:t>
            </a:r>
            <a:r>
              <a:rPr lang="es-ES" dirty="0" smtClean="0"/>
              <a:t>,</a:t>
            </a:r>
            <a:r>
              <a:rPr lang="es-ES" baseline="0" dirty="0" smtClean="0"/>
              <a:t> ensamblados en Argentina)</a:t>
            </a:r>
          </a:p>
          <a:p>
            <a:endParaRPr lang="es-ES" baseline="0" dirty="0" smtClean="0"/>
          </a:p>
          <a:p>
            <a:r>
              <a:rPr lang="es-ES" baseline="0" dirty="0" smtClean="0"/>
              <a:t>Gradiente = empresa brasileña, tiene © de marca iPhone en Brasil.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316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Los primeros aparecen bajo la marca</a:t>
            </a:r>
            <a:r>
              <a:rPr lang="es-ES" baseline="0" dirty="0" smtClean="0"/>
              <a:t> Sony (ya en el 84 </a:t>
            </a:r>
            <a:r>
              <a:rPr lang="es-ES" baseline="0" dirty="0" err="1" smtClean="0"/>
              <a:t>Konami</a:t>
            </a:r>
            <a:r>
              <a:rPr lang="es-ES" baseline="0" dirty="0" smtClean="0"/>
              <a:t> lanza juegos con su propio sello).</a:t>
            </a:r>
          </a:p>
          <a:p>
            <a:endParaRPr lang="es-ES" dirty="0" smtClean="0"/>
          </a:p>
          <a:p>
            <a:r>
              <a:rPr lang="es-ES" dirty="0" smtClean="0"/>
              <a:t>Ojo a Metal </a:t>
            </a:r>
            <a:r>
              <a:rPr lang="es-ES" dirty="0" err="1" smtClean="0"/>
              <a:t>Gear</a:t>
            </a:r>
            <a:r>
              <a:rPr lang="es-ES" dirty="0" smtClean="0"/>
              <a:t> y </a:t>
            </a:r>
            <a:r>
              <a:rPr lang="es-ES" dirty="0" err="1" smtClean="0"/>
              <a:t>Vampire</a:t>
            </a:r>
            <a:r>
              <a:rPr lang="es-ES" dirty="0" smtClean="0"/>
              <a:t> </a:t>
            </a:r>
            <a:r>
              <a:rPr lang="es-ES" dirty="0" err="1" smtClean="0"/>
              <a:t>Killer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8614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“Te damos hasta 13000 pesetas</a:t>
            </a:r>
            <a:r>
              <a:rPr lang="es-ES" baseline="0" dirty="0" smtClean="0"/>
              <a:t> (78€) por tu viejo ordenador al comprar un MSX”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66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123BE-705D-4744-9FEE-4421C274AA9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62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5/11/2013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14166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5/11/2013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97028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5/11/2013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37131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5/11/2013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43419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5/11/2013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86392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5/11/2013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32823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5/11/2013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27251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5/11/2013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71018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5/11/2013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74904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5/11/2013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29252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5/11/2013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42680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  <a:alpha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5/11/2013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5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ransition>
    <p:push/>
  </p:transition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67.png"/><Relationship Id="rId3" Type="http://schemas.openxmlformats.org/officeDocument/2006/relationships/image" Target="../media/image21.jpg"/><Relationship Id="rId7" Type="http://schemas.openxmlformats.org/officeDocument/2006/relationships/image" Target="../media/image31.jpg"/><Relationship Id="rId12" Type="http://schemas.openxmlformats.org/officeDocument/2006/relationships/image" Target="../media/image3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6.gif"/><Relationship Id="rId5" Type="http://schemas.openxmlformats.org/officeDocument/2006/relationships/image" Target="../media/image23.jpeg"/><Relationship Id="rId10" Type="http://schemas.openxmlformats.org/officeDocument/2006/relationships/image" Target="../media/image34.jpg"/><Relationship Id="rId4" Type="http://schemas.openxmlformats.org/officeDocument/2006/relationships/image" Target="../media/image22.jpe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Relationship Id="rId9" Type="http://schemas.openxmlformats.org/officeDocument/2006/relationships/image" Target="../media/image8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21.jpg"/><Relationship Id="rId7" Type="http://schemas.openxmlformats.org/officeDocument/2006/relationships/image" Target="../media/image8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2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5.png"/><Relationship Id="rId7" Type="http://schemas.openxmlformats.org/officeDocument/2006/relationships/image" Target="../media/image99.jp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10" Type="http://schemas.openxmlformats.org/officeDocument/2006/relationships/image" Target="../media/image101.jpg"/><Relationship Id="rId4" Type="http://schemas.openxmlformats.org/officeDocument/2006/relationships/image" Target="../media/image96.jpg"/><Relationship Id="rId9" Type="http://schemas.openxmlformats.org/officeDocument/2006/relationships/image" Target="../media/image10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omments" Target="../comments/comment1.xml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6.gif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gif"/><Relationship Id="rId5" Type="http://schemas.openxmlformats.org/officeDocument/2006/relationships/image" Target="../media/image104.gif"/><Relationship Id="rId4" Type="http://schemas.openxmlformats.org/officeDocument/2006/relationships/image" Target="../media/image10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10.jpg"/><Relationship Id="rId7" Type="http://schemas.openxmlformats.org/officeDocument/2006/relationships/image" Target="../media/image1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11" Type="http://schemas.openxmlformats.org/officeDocument/2006/relationships/image" Target="../media/image117.jpg"/><Relationship Id="rId5" Type="http://schemas.openxmlformats.org/officeDocument/2006/relationships/image" Target="../media/image111.png"/><Relationship Id="rId10" Type="http://schemas.openxmlformats.org/officeDocument/2006/relationships/image" Target="../media/image116.jpg"/><Relationship Id="rId4" Type="http://schemas.openxmlformats.org/officeDocument/2006/relationships/image" Target="../media/image41.jpg"/><Relationship Id="rId9" Type="http://schemas.openxmlformats.org/officeDocument/2006/relationships/image" Target="../media/image1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33.jpg"/><Relationship Id="rId3" Type="http://schemas.openxmlformats.org/officeDocument/2006/relationships/image" Target="../media/image123.jpeg"/><Relationship Id="rId7" Type="http://schemas.openxmlformats.org/officeDocument/2006/relationships/image" Target="../media/image127.jpeg"/><Relationship Id="rId12" Type="http://schemas.openxmlformats.org/officeDocument/2006/relationships/image" Target="../media/image1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11" Type="http://schemas.openxmlformats.org/officeDocument/2006/relationships/image" Target="../media/image131.jpg"/><Relationship Id="rId5" Type="http://schemas.openxmlformats.org/officeDocument/2006/relationships/image" Target="../media/image125.jpg"/><Relationship Id="rId10" Type="http://schemas.openxmlformats.org/officeDocument/2006/relationships/image" Target="../media/image130.jpg"/><Relationship Id="rId4" Type="http://schemas.openxmlformats.org/officeDocument/2006/relationships/image" Target="../media/image124.jpeg"/><Relationship Id="rId9" Type="http://schemas.openxmlformats.org/officeDocument/2006/relationships/image" Target="../media/image12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gif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JPG"/><Relationship Id="rId12" Type="http://schemas.openxmlformats.org/officeDocument/2006/relationships/image" Target="../media/image1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11" Type="http://schemas.openxmlformats.org/officeDocument/2006/relationships/image" Target="../media/image142.jpg"/><Relationship Id="rId5" Type="http://schemas.openxmlformats.org/officeDocument/2006/relationships/image" Target="../media/image136.jpeg"/><Relationship Id="rId10" Type="http://schemas.openxmlformats.org/officeDocument/2006/relationships/image" Target="../media/image141.jpg"/><Relationship Id="rId4" Type="http://schemas.openxmlformats.org/officeDocument/2006/relationships/image" Target="../media/image135.JPG"/><Relationship Id="rId9" Type="http://schemas.openxmlformats.org/officeDocument/2006/relationships/image" Target="../media/image1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6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34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gif"/><Relationship Id="rId13" Type="http://schemas.openxmlformats.org/officeDocument/2006/relationships/image" Target="../media/image157.png"/><Relationship Id="rId3" Type="http://schemas.openxmlformats.org/officeDocument/2006/relationships/image" Target="../media/image134.png"/><Relationship Id="rId7" Type="http://schemas.openxmlformats.org/officeDocument/2006/relationships/image" Target="../media/image151.png"/><Relationship Id="rId12" Type="http://schemas.openxmlformats.org/officeDocument/2006/relationships/image" Target="../media/image156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11" Type="http://schemas.openxmlformats.org/officeDocument/2006/relationships/image" Target="../media/image155.jpg"/><Relationship Id="rId5" Type="http://schemas.openxmlformats.org/officeDocument/2006/relationships/image" Target="../media/image149.gif"/><Relationship Id="rId10" Type="http://schemas.openxmlformats.org/officeDocument/2006/relationships/image" Target="../media/image154.png"/><Relationship Id="rId4" Type="http://schemas.openxmlformats.org/officeDocument/2006/relationships/image" Target="../media/image148.jpg"/><Relationship Id="rId9" Type="http://schemas.openxmlformats.org/officeDocument/2006/relationships/image" Target="../media/image153.png"/><Relationship Id="rId14" Type="http://schemas.openxmlformats.org/officeDocument/2006/relationships/image" Target="../media/image1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159.gif"/><Relationship Id="rId7" Type="http://schemas.openxmlformats.org/officeDocument/2006/relationships/image" Target="../media/image1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eg"/><Relationship Id="rId5" Type="http://schemas.openxmlformats.org/officeDocument/2006/relationships/image" Target="../media/image160.jpg"/><Relationship Id="rId4" Type="http://schemas.openxmlformats.org/officeDocument/2006/relationships/image" Target="../media/image134.png"/><Relationship Id="rId9" Type="http://schemas.openxmlformats.org/officeDocument/2006/relationships/image" Target="../media/image16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165.jpg"/><Relationship Id="rId7" Type="http://schemas.openxmlformats.org/officeDocument/2006/relationships/image" Target="../media/image16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6.jpg"/><Relationship Id="rId4" Type="http://schemas.openxmlformats.org/officeDocument/2006/relationships/image" Target="../media/image134.png"/><Relationship Id="rId9" Type="http://schemas.openxmlformats.org/officeDocument/2006/relationships/hyperlink" Target="http://www.relevovideogames.com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jpg"/><Relationship Id="rId4" Type="http://schemas.openxmlformats.org/officeDocument/2006/relationships/image" Target="../media/image134.png"/><Relationship Id="rId9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g"/><Relationship Id="rId3" Type="http://schemas.openxmlformats.org/officeDocument/2006/relationships/image" Target="../media/image182.jpeg"/><Relationship Id="rId7" Type="http://schemas.openxmlformats.org/officeDocument/2006/relationships/image" Target="../media/image18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jpeg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eg"/><Relationship Id="rId5" Type="http://schemas.openxmlformats.org/officeDocument/2006/relationships/image" Target="../media/image190.jpeg"/><Relationship Id="rId4" Type="http://schemas.openxmlformats.org/officeDocument/2006/relationships/image" Target="../media/image18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G"/><Relationship Id="rId5" Type="http://schemas.openxmlformats.org/officeDocument/2006/relationships/image" Target="../media/image194.jpg"/><Relationship Id="rId4" Type="http://schemas.openxmlformats.org/officeDocument/2006/relationships/image" Target="../media/image19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jpeg"/><Relationship Id="rId3" Type="http://schemas.openxmlformats.org/officeDocument/2006/relationships/image" Target="../media/image197.jpeg"/><Relationship Id="rId7" Type="http://schemas.openxmlformats.org/officeDocument/2006/relationships/image" Target="../media/image20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g"/><Relationship Id="rId5" Type="http://schemas.openxmlformats.org/officeDocument/2006/relationships/image" Target="../media/image199.png"/><Relationship Id="rId10" Type="http://schemas.openxmlformats.org/officeDocument/2006/relationships/image" Target="../media/image204.jpg"/><Relationship Id="rId4" Type="http://schemas.openxmlformats.org/officeDocument/2006/relationships/image" Target="../media/image198.jpg"/><Relationship Id="rId9" Type="http://schemas.openxmlformats.org/officeDocument/2006/relationships/image" Target="../media/image20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7" Type="http://schemas.openxmlformats.org/officeDocument/2006/relationships/image" Target="../media/image20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g"/><Relationship Id="rId5" Type="http://schemas.openxmlformats.org/officeDocument/2006/relationships/image" Target="../media/image207.jpg"/><Relationship Id="rId4" Type="http://schemas.openxmlformats.org/officeDocument/2006/relationships/image" Target="../media/image20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eg"/><Relationship Id="rId3" Type="http://schemas.openxmlformats.org/officeDocument/2006/relationships/image" Target="../media/image210.jp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g"/><Relationship Id="rId5" Type="http://schemas.openxmlformats.org/officeDocument/2006/relationships/image" Target="../media/image212.jpg"/><Relationship Id="rId10" Type="http://schemas.openxmlformats.org/officeDocument/2006/relationships/image" Target="../media/image217.jpeg"/><Relationship Id="rId4" Type="http://schemas.openxmlformats.org/officeDocument/2006/relationships/image" Target="../media/image211.jpeg"/><Relationship Id="rId9" Type="http://schemas.openxmlformats.org/officeDocument/2006/relationships/image" Target="../media/image2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7" Type="http://schemas.openxmlformats.org/officeDocument/2006/relationships/image" Target="../media/image2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gif"/><Relationship Id="rId5" Type="http://schemas.openxmlformats.org/officeDocument/2006/relationships/image" Target="../media/image219.jpeg"/><Relationship Id="rId4" Type="http://schemas.openxmlformats.org/officeDocument/2006/relationships/image" Target="../media/image139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7" Type="http://schemas.openxmlformats.org/officeDocument/2006/relationships/image" Target="../media/image2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jpg"/><Relationship Id="rId5" Type="http://schemas.openxmlformats.org/officeDocument/2006/relationships/image" Target="../media/image229.jpg"/><Relationship Id="rId4" Type="http://schemas.openxmlformats.org/officeDocument/2006/relationships/image" Target="../media/image228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29.jpeg"/><Relationship Id="rId18" Type="http://schemas.openxmlformats.org/officeDocument/2006/relationships/image" Target="../media/image34.jpg"/><Relationship Id="rId3" Type="http://schemas.openxmlformats.org/officeDocument/2006/relationships/image" Target="../media/image20.jpeg"/><Relationship Id="rId21" Type="http://schemas.openxmlformats.org/officeDocument/2006/relationships/image" Target="../media/image37.gif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jpeg"/><Relationship Id="rId20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24" Type="http://schemas.openxmlformats.org/officeDocument/2006/relationships/image" Target="../media/image40.png"/><Relationship Id="rId5" Type="http://schemas.openxmlformats.org/officeDocument/2006/relationships/image" Target="../media/image21.jpg"/><Relationship Id="rId15" Type="http://schemas.openxmlformats.org/officeDocument/2006/relationships/image" Target="../media/image31.jpg"/><Relationship Id="rId23" Type="http://schemas.openxmlformats.org/officeDocument/2006/relationships/image" Target="../media/image39.jpeg"/><Relationship Id="rId10" Type="http://schemas.openxmlformats.org/officeDocument/2006/relationships/image" Target="../media/image26.jpg"/><Relationship Id="rId19" Type="http://schemas.openxmlformats.org/officeDocument/2006/relationships/image" Target="../media/image35.jpg"/><Relationship Id="rId4" Type="http://schemas.openxmlformats.org/officeDocument/2006/relationships/image" Target="../media/image18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Relationship Id="rId22" Type="http://schemas.openxmlformats.org/officeDocument/2006/relationships/image" Target="../media/image3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18" Type="http://schemas.openxmlformats.org/officeDocument/2006/relationships/image" Target="../media/image56.jpeg"/><Relationship Id="rId26" Type="http://schemas.openxmlformats.org/officeDocument/2006/relationships/image" Target="../media/image64.jpeg"/><Relationship Id="rId3" Type="http://schemas.openxmlformats.org/officeDocument/2006/relationships/image" Target="../media/image41.jpg"/><Relationship Id="rId21" Type="http://schemas.openxmlformats.org/officeDocument/2006/relationships/image" Target="../media/image59.jpeg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17" Type="http://schemas.openxmlformats.org/officeDocument/2006/relationships/image" Target="../media/image55.jpeg"/><Relationship Id="rId25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jpeg"/><Relationship Id="rId20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24" Type="http://schemas.openxmlformats.org/officeDocument/2006/relationships/image" Target="../media/image62.jpeg"/><Relationship Id="rId5" Type="http://schemas.openxmlformats.org/officeDocument/2006/relationships/image" Target="../media/image43.jpeg"/><Relationship Id="rId15" Type="http://schemas.openxmlformats.org/officeDocument/2006/relationships/image" Target="../media/image53.jpeg"/><Relationship Id="rId23" Type="http://schemas.openxmlformats.org/officeDocument/2006/relationships/image" Target="../media/image61.jpg"/><Relationship Id="rId10" Type="http://schemas.openxmlformats.org/officeDocument/2006/relationships/image" Target="../media/image48.jpeg"/><Relationship Id="rId19" Type="http://schemas.openxmlformats.org/officeDocument/2006/relationships/image" Target="../media/image57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Relationship Id="rId14" Type="http://schemas.openxmlformats.org/officeDocument/2006/relationships/image" Target="../media/image52.jpeg"/><Relationship Id="rId22" Type="http://schemas.openxmlformats.org/officeDocument/2006/relationships/image" Target="../media/image60.jpeg"/><Relationship Id="rId27" Type="http://schemas.openxmlformats.org/officeDocument/2006/relationships/image" Target="../media/image6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Breve historia del MSX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Néstor Soriano</a:t>
            </a:r>
          </a:p>
          <a:p>
            <a:r>
              <a:rPr lang="es-ES" dirty="0" smtClean="0"/>
              <a:t>www.konamiman.com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08" y="2565222"/>
            <a:ext cx="1781503" cy="7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2794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798"/>
          <a:stretch/>
        </p:blipFill>
        <p:spPr>
          <a:xfrm>
            <a:off x="2695512" y="390962"/>
            <a:ext cx="6984515" cy="602614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388992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Características del estándar MSX2   (1985)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 smtClean="0"/>
              <a:t>Mínimo 64K RAM (típico 128K en Europa)</a:t>
            </a:r>
          </a:p>
          <a:p>
            <a:r>
              <a:rPr lang="es-ES" sz="3200" dirty="0" smtClean="0"/>
              <a:t>V9938 para vídeo (</a:t>
            </a:r>
            <a:r>
              <a:rPr lang="es-ES" sz="2400" dirty="0" smtClean="0"/>
              <a:t>80 columnas, 256 colores, </a:t>
            </a:r>
            <a:r>
              <a:rPr lang="es-ES" sz="2400" dirty="0" err="1" smtClean="0"/>
              <a:t>scroll</a:t>
            </a:r>
            <a:r>
              <a:rPr lang="es-ES" sz="2400" dirty="0" smtClean="0"/>
              <a:t> vertical, </a:t>
            </a:r>
            <a:r>
              <a:rPr lang="es-ES" sz="2400" dirty="0" err="1" smtClean="0"/>
              <a:t>bitmap</a:t>
            </a:r>
            <a:r>
              <a:rPr lang="es-ES" sz="3200" dirty="0" smtClean="0"/>
              <a:t>)</a:t>
            </a:r>
          </a:p>
          <a:p>
            <a:r>
              <a:rPr lang="es-ES" sz="3200" dirty="0" smtClean="0"/>
              <a:t>Reloj</a:t>
            </a:r>
          </a:p>
          <a:p>
            <a:r>
              <a:rPr lang="es-ES" sz="3200" dirty="0" err="1" smtClean="0"/>
              <a:t>Disketera</a:t>
            </a:r>
            <a:r>
              <a:rPr lang="es-ES" sz="3200" dirty="0" smtClean="0"/>
              <a:t> de serie en casi todos los modelos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47" y="781808"/>
            <a:ext cx="1464866" cy="492195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41" y="4342889"/>
            <a:ext cx="3375279" cy="20012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60" y="3161859"/>
            <a:ext cx="2691164" cy="318230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952769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Marcas que fabricaron ordenadores MSX2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8" y="2042223"/>
            <a:ext cx="1933977" cy="386795"/>
          </a:xfrm>
          <a:ln w="9525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04" y="2014431"/>
            <a:ext cx="3008156" cy="40788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868" y="1865662"/>
            <a:ext cx="2364615" cy="7054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28" y="3554144"/>
            <a:ext cx="2356834" cy="6238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" y="3451487"/>
            <a:ext cx="2284812" cy="75777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176" y="5127558"/>
            <a:ext cx="1884624" cy="79468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" y="4848968"/>
            <a:ext cx="1340424" cy="139556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55" y="4848968"/>
            <a:ext cx="1184699" cy="1351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34" y="3398747"/>
            <a:ext cx="2790959" cy="934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27" y="5314027"/>
            <a:ext cx="2393704" cy="4654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04" y="5343670"/>
            <a:ext cx="1740673" cy="40615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7" name="Marcador de contenido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11" y="818384"/>
            <a:ext cx="1464866" cy="4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0508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Un par de  </a:t>
            </a:r>
            <a:r>
              <a:rPr lang="es-ES" smtClean="0"/>
              <a:t>MSX2  molones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71" y="1664110"/>
            <a:ext cx="4180814" cy="3263075"/>
          </a:xfr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05" y="768804"/>
            <a:ext cx="1469263" cy="4938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7" y="1690688"/>
            <a:ext cx="5116991" cy="323649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CuadroTexto 7"/>
          <p:cNvSpPr txBox="1"/>
          <p:nvPr/>
        </p:nvSpPr>
        <p:spPr>
          <a:xfrm>
            <a:off x="1930072" y="4957920"/>
            <a:ext cx="225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Philips NMS 8280</a:t>
            </a:r>
            <a:endParaRPr lang="es-E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415683" y="4957920"/>
            <a:ext cx="225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Sony HB F900…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975768" y="6210363"/>
            <a:ext cx="1449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…en la MIR</a:t>
            </a:r>
            <a:endParaRPr lang="es-E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44" y="4388386"/>
            <a:ext cx="3495157" cy="216112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4295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Expansiones de hardware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76" y="1793265"/>
            <a:ext cx="2750788" cy="2063091"/>
          </a:xfrm>
          <a:ln w="9525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34" y="1762140"/>
            <a:ext cx="2243803" cy="20942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75" y="4269493"/>
            <a:ext cx="2614076" cy="21118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42" y="4235720"/>
            <a:ext cx="2438400" cy="1828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9" y="4112721"/>
            <a:ext cx="1650571" cy="21985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41" y="1762140"/>
            <a:ext cx="2309855" cy="173239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64" y="4318397"/>
            <a:ext cx="2382943" cy="17872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9" y="1752955"/>
            <a:ext cx="2165127" cy="16118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128443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Características del estándar  MSX2+    (1988)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8200" y="2443810"/>
            <a:ext cx="10515600" cy="3132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 smtClean="0"/>
              <a:t>A la venta sólo en Japón</a:t>
            </a:r>
          </a:p>
          <a:p>
            <a:r>
              <a:rPr lang="es-ES" sz="3200" dirty="0" smtClean="0"/>
              <a:t>V9958 para vídeo (</a:t>
            </a:r>
            <a:r>
              <a:rPr lang="es-ES" sz="2400" dirty="0" smtClean="0"/>
              <a:t>19268 colores, </a:t>
            </a:r>
            <a:r>
              <a:rPr lang="es-ES" sz="2400" dirty="0" err="1" smtClean="0"/>
              <a:t>scroll</a:t>
            </a:r>
            <a:r>
              <a:rPr lang="es-ES" sz="2400" dirty="0" smtClean="0"/>
              <a:t> </a:t>
            </a:r>
            <a:r>
              <a:rPr lang="es-ES" sz="2400" dirty="0" err="1" smtClean="0"/>
              <a:t>hortizontal</a:t>
            </a:r>
            <a:r>
              <a:rPr lang="es-ES" sz="3200" dirty="0" smtClean="0"/>
              <a:t>)</a:t>
            </a:r>
          </a:p>
          <a:p>
            <a:r>
              <a:rPr lang="es-ES" sz="3200" dirty="0" smtClean="0"/>
              <a:t>Yamaha </a:t>
            </a:r>
            <a:r>
              <a:rPr lang="es-ES" sz="3200" dirty="0"/>
              <a:t>YM2413 (</a:t>
            </a:r>
            <a:r>
              <a:rPr lang="es-ES" sz="3200" dirty="0" smtClean="0"/>
              <a:t>OPLL) para audio (6 canales FM)</a:t>
            </a:r>
          </a:p>
          <a:p>
            <a:r>
              <a:rPr lang="es-ES" sz="3200" dirty="0" err="1" smtClean="0"/>
              <a:t>Disketera</a:t>
            </a:r>
            <a:r>
              <a:rPr lang="es-ES" sz="3200" dirty="0" smtClean="0"/>
              <a:t> </a:t>
            </a:r>
            <a:r>
              <a:rPr lang="es-ES" sz="3200" dirty="0"/>
              <a:t>de serie en </a:t>
            </a:r>
            <a:r>
              <a:rPr lang="es-ES" sz="3200" dirty="0" smtClean="0"/>
              <a:t>todos </a:t>
            </a:r>
            <a:r>
              <a:rPr lang="es-ES" sz="3200" dirty="0"/>
              <a:t>los modelos</a:t>
            </a:r>
            <a:endParaRPr lang="es-ES" sz="3200" dirty="0" smtClean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874" y="763347"/>
            <a:ext cx="1959696" cy="529118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44" y="4308491"/>
            <a:ext cx="2807208" cy="232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164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Marcas que fabricaron ordenadores MSX2+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67" y="4992974"/>
            <a:ext cx="1933977" cy="386795"/>
          </a:xfrm>
          <a:ln w="9525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70" y="4976571"/>
            <a:ext cx="3008156" cy="40788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07" y="4827801"/>
            <a:ext cx="2364615" cy="7054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Marcador de contenido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04" y="789105"/>
            <a:ext cx="1959696" cy="5291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18" y="2267939"/>
            <a:ext cx="3467917" cy="217900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04" y="2151916"/>
            <a:ext cx="3331688" cy="241105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761" y="2208221"/>
            <a:ext cx="3654508" cy="229503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875454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27928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Características del estándar  MSX2+  (1990)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8200" y="1564259"/>
            <a:ext cx="10515600" cy="3995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 smtClean="0"/>
              <a:t>Fabricado sólo por Panasonic, a la venta sólo en Japón</a:t>
            </a:r>
          </a:p>
          <a:p>
            <a:r>
              <a:rPr lang="es-ES" sz="3200" dirty="0" smtClean="0"/>
              <a:t>Procesador R800 a 7.16MHz (~Z80 a 28MHz)</a:t>
            </a:r>
          </a:p>
          <a:p>
            <a:r>
              <a:rPr lang="es-ES" sz="3200" dirty="0" smtClean="0"/>
              <a:t>256KB o 512KB RAM</a:t>
            </a:r>
          </a:p>
          <a:p>
            <a:r>
              <a:rPr lang="es-ES" sz="3200" dirty="0" smtClean="0"/>
              <a:t>Interfaz MIDI</a:t>
            </a:r>
          </a:p>
          <a:p>
            <a:r>
              <a:rPr lang="es-ES" sz="3200" dirty="0" smtClean="0"/>
              <a:t>Sintetizador PCM de 8 bits a 16kHz</a:t>
            </a:r>
          </a:p>
          <a:p>
            <a:r>
              <a:rPr lang="es-ES" sz="3200" dirty="0" smtClean="0"/>
              <a:t>Micrófono</a:t>
            </a:r>
          </a:p>
          <a:p>
            <a:r>
              <a:rPr lang="es-ES" sz="3200" dirty="0" smtClean="0"/>
              <a:t>Sin puerto de </a:t>
            </a:r>
            <a:r>
              <a:rPr lang="es-ES" sz="3200" dirty="0" err="1" smtClean="0"/>
              <a:t>cassette</a:t>
            </a:r>
            <a:endParaRPr lang="es-ES" sz="3200" dirty="0" smtClean="0"/>
          </a:p>
          <a:p>
            <a:r>
              <a:rPr lang="es-ES" sz="3200" dirty="0" smtClean="0"/>
              <a:t>MSX View en ROM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68" y="599349"/>
            <a:ext cx="1754478" cy="6314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792" y="2130886"/>
            <a:ext cx="2590800" cy="228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78" y="4486656"/>
            <a:ext cx="2590800" cy="228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76" y="2544368"/>
            <a:ext cx="2590800" cy="228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394370"/>
            <a:ext cx="2590800" cy="228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756791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Los dos modelos de      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28" y="712162"/>
            <a:ext cx="1754478" cy="6314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9" y="1890588"/>
            <a:ext cx="4723849" cy="354288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98" y="1960717"/>
            <a:ext cx="6055868" cy="3402628"/>
          </a:xfr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865621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Juegos japoneses de  MSX  …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4"/>
          <a:stretch/>
        </p:blipFill>
        <p:spPr>
          <a:xfrm>
            <a:off x="1030425" y="1654646"/>
            <a:ext cx="2053950" cy="2855554"/>
          </a:xfrm>
          <a:ln w="635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73152"/>
            <a:ext cx="2438400" cy="20193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95" y="4818332"/>
            <a:ext cx="2498827" cy="187412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62" y="1628455"/>
            <a:ext cx="2309091" cy="288174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13" y="4818332"/>
            <a:ext cx="1895129" cy="181207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33" y="4752147"/>
            <a:ext cx="2342143" cy="19403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3" name="Marcador de contenido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910" y="775587"/>
            <a:ext cx="1280271" cy="5303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87" y="1530692"/>
            <a:ext cx="2026423" cy="30352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350" y="1572735"/>
            <a:ext cx="2193307" cy="29374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864771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smtClean="0"/>
              <a:t>El panorama informático a principios de los 80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71" y="3968492"/>
            <a:ext cx="2554222" cy="2554222"/>
          </a:xfrm>
          <a:ln w="6350">
            <a:solidFill>
              <a:schemeClr val="tx1"/>
            </a:solidFill>
          </a:ln>
          <a:effectLst>
            <a:softEdge rad="127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0" y="4359991"/>
            <a:ext cx="2930939" cy="2033339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softEdge rad="127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571" y="4803652"/>
            <a:ext cx="2933265" cy="1856757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softEdge rad="127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39" y="1493721"/>
            <a:ext cx="3089685" cy="2270234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softEdge rad="127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2" y="2218522"/>
            <a:ext cx="4429125" cy="1545433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softEdge rad="1270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538" y="4182860"/>
            <a:ext cx="2891557" cy="23876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softEdge rad="127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93" y="2728910"/>
            <a:ext cx="3127359" cy="1735684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softEdge rad="1270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70" y="1714438"/>
            <a:ext cx="2857500" cy="18288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349829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…VS juegos españoles de  MSX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19" y="1962692"/>
            <a:ext cx="2512319" cy="2216424"/>
          </a:xfrm>
          <a:ln w="6350">
            <a:solidFill>
              <a:schemeClr val="tx1"/>
            </a:solidFill>
          </a:ln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916" y="762707"/>
            <a:ext cx="1280271" cy="530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36" y="3870438"/>
            <a:ext cx="2820473" cy="211535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199" y="1872540"/>
            <a:ext cx="2725602" cy="204420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00" y="3796990"/>
            <a:ext cx="2955046" cy="221628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392" y="1962692"/>
            <a:ext cx="2725601" cy="204420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27561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El fin de los días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1990: Últimos juegos de </a:t>
            </a:r>
            <a:r>
              <a:rPr lang="es-ES" dirty="0" err="1" smtClean="0"/>
              <a:t>Konami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Diciembre 1991: Último número MSX Club</a:t>
            </a:r>
          </a:p>
          <a:p>
            <a:endParaRPr lang="es-ES" dirty="0" smtClean="0"/>
          </a:p>
          <a:p>
            <a:r>
              <a:rPr lang="es-ES" dirty="0" smtClean="0"/>
              <a:t>Mayo 1992: Último número MSX Magazine</a:t>
            </a:r>
          </a:p>
          <a:p>
            <a:endParaRPr lang="es-ES" dirty="0" smtClean="0"/>
          </a:p>
          <a:p>
            <a:r>
              <a:rPr lang="es-ES" dirty="0" smtClean="0"/>
              <a:t>1994: Panasonic retira el MSX 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20" y="1578061"/>
            <a:ext cx="1991106" cy="265480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073" y="3926195"/>
            <a:ext cx="2028699" cy="251981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24" y="4852458"/>
            <a:ext cx="1429588" cy="5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9761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6844" y="368066"/>
            <a:ext cx="10878312" cy="1325563"/>
          </a:xfrm>
        </p:spPr>
        <p:txBody>
          <a:bodyPr>
            <a:normAutofit/>
          </a:bodyPr>
          <a:lstStyle/>
          <a:p>
            <a:r>
              <a:rPr lang="es-ES" dirty="0" smtClean="0"/>
              <a:t>Los juegos de    XXX   que no salieron de Japón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2"/>
          <a:stretch/>
        </p:blipFill>
        <p:spPr>
          <a:xfrm>
            <a:off x="852868" y="1903766"/>
            <a:ext cx="1891284" cy="2513579"/>
          </a:xfrm>
          <a:ln w="6350">
            <a:solidFill>
              <a:schemeClr val="tx1"/>
            </a:solidFill>
          </a:ln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r="25077"/>
          <a:stretch/>
        </p:blipFill>
        <p:spPr>
          <a:xfrm>
            <a:off x="3901606" y="236070"/>
            <a:ext cx="1499661" cy="1589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8" y="4583042"/>
            <a:ext cx="2474737" cy="206681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7"/>
          <a:stretch/>
        </p:blipFill>
        <p:spPr>
          <a:xfrm>
            <a:off x="3630627" y="1903766"/>
            <a:ext cx="1870930" cy="25135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2" y="4583041"/>
            <a:ext cx="2651760" cy="206681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464" y="1860354"/>
            <a:ext cx="1840992" cy="260040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 r="5972"/>
          <a:stretch/>
        </p:blipFill>
        <p:spPr>
          <a:xfrm>
            <a:off x="6231724" y="4583042"/>
            <a:ext cx="2541820" cy="20668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737" y="1903766"/>
            <a:ext cx="1815614" cy="255698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611" y="4583041"/>
            <a:ext cx="2495775" cy="20668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06889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¿Cuántos  MSX  se vendieron?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57656" y="2325497"/>
            <a:ext cx="4623816" cy="4351338"/>
          </a:xfrm>
        </p:spPr>
        <p:txBody>
          <a:bodyPr>
            <a:normAutofit/>
          </a:bodyPr>
          <a:lstStyle/>
          <a:p>
            <a:r>
              <a:rPr lang="es-ES" dirty="0" smtClean="0"/>
              <a:t>Japón: 5.000.000</a:t>
            </a:r>
          </a:p>
          <a:p>
            <a:r>
              <a:rPr lang="es-ES" dirty="0" smtClean="0"/>
              <a:t>Emiratos Árabes: 1.300.000</a:t>
            </a:r>
          </a:p>
          <a:p>
            <a:r>
              <a:rPr lang="es-ES" dirty="0" smtClean="0"/>
              <a:t>URSS: 1.000.000</a:t>
            </a:r>
          </a:p>
          <a:p>
            <a:r>
              <a:rPr lang="es-ES" dirty="0" smtClean="0"/>
              <a:t>Holanda: 400.000</a:t>
            </a:r>
          </a:p>
          <a:p>
            <a:r>
              <a:rPr lang="es-ES" dirty="0" smtClean="0"/>
              <a:t>España: 160.000</a:t>
            </a:r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04" y="762707"/>
            <a:ext cx="1280271" cy="530398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7132320" y="2325497"/>
            <a:ext cx="4221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Italia: 80.000</a:t>
            </a:r>
          </a:p>
          <a:p>
            <a:r>
              <a:rPr lang="es-ES" dirty="0" smtClean="0"/>
              <a:t>Francia: 65.000</a:t>
            </a:r>
          </a:p>
          <a:p>
            <a:r>
              <a:rPr lang="es-ES" dirty="0" smtClean="0"/>
              <a:t>Bélgica: 20.000</a:t>
            </a:r>
          </a:p>
          <a:p>
            <a:r>
              <a:rPr lang="es-ES" dirty="0" smtClean="0"/>
              <a:t>UK: 18.000</a:t>
            </a:r>
          </a:p>
          <a:p>
            <a:r>
              <a:rPr lang="es-ES" dirty="0" smtClean="0"/>
              <a:t>EEUU: &lt;1000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9930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La resistencia se organiza: los fanzines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0" y="1923521"/>
            <a:ext cx="2495412" cy="3538495"/>
          </a:xfr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08" y="2901880"/>
            <a:ext cx="2553363" cy="34619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342" y="1867713"/>
            <a:ext cx="2393334" cy="35501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23" y="1867713"/>
            <a:ext cx="2566656" cy="359430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982" y="2859437"/>
            <a:ext cx="2431274" cy="34545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597521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400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Las reuniones de usuarios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62" y="4855334"/>
            <a:ext cx="2670222" cy="20026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9" y="3520666"/>
            <a:ext cx="2670220" cy="20026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6" y="4768695"/>
            <a:ext cx="2798227" cy="209867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59" y="1670073"/>
            <a:ext cx="2345236" cy="175892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90" y="1454772"/>
            <a:ext cx="2362345" cy="177175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27" y="4926798"/>
            <a:ext cx="4354668" cy="17930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9" y="1429555"/>
            <a:ext cx="2546182" cy="18438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270" y="3164652"/>
            <a:ext cx="2850962" cy="1898741"/>
          </a:xfr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84" y="3164652"/>
            <a:ext cx="2755510" cy="183517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74" y="3556030"/>
            <a:ext cx="1704304" cy="12782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79" y="1396866"/>
            <a:ext cx="2650585" cy="198793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7088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Hardware amateur para  MSX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76337" y="801344"/>
            <a:ext cx="1280271" cy="53039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73" y="2063650"/>
            <a:ext cx="1788862" cy="180238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 r="10223"/>
          <a:stretch/>
        </p:blipFill>
        <p:spPr>
          <a:xfrm>
            <a:off x="5228821" y="2114945"/>
            <a:ext cx="1906073" cy="179035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18" y="4523586"/>
            <a:ext cx="2124202" cy="19043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8" y="2114945"/>
            <a:ext cx="2403172" cy="18023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9" y="2063650"/>
            <a:ext cx="2188373" cy="18122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7" y="4330237"/>
            <a:ext cx="2058817" cy="229101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07" y="2263705"/>
            <a:ext cx="2247099" cy="143954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3" r="21780" b="32908"/>
          <a:stretch/>
        </p:blipFill>
        <p:spPr>
          <a:xfrm>
            <a:off x="2778952" y="4754820"/>
            <a:ext cx="2034862" cy="12653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746" y="4146997"/>
            <a:ext cx="1391606" cy="26045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4" r="7741"/>
          <a:stretch/>
        </p:blipFill>
        <p:spPr>
          <a:xfrm>
            <a:off x="5125498" y="4362297"/>
            <a:ext cx="2189030" cy="21739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765619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5669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err="1" smtClean="0"/>
              <a:t>Doramus</a:t>
            </a:r>
            <a:r>
              <a:rPr lang="es-ES" dirty="0" smtClean="0"/>
              <a:t>: un hardware amateur para  MSX  muy peculiar</a:t>
            </a:r>
            <a:endParaRPr lang="es-ES" dirty="0"/>
          </a:p>
        </p:txBody>
      </p:sp>
      <p:pic>
        <p:nvPicPr>
          <p:cNvPr id="5" name="Doramu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4806" y="1427704"/>
            <a:ext cx="6655498" cy="4991169"/>
          </a:xfrm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345" y="563057"/>
            <a:ext cx="1184655" cy="4907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40" y="6120384"/>
            <a:ext cx="3802970" cy="51756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463907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06121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Software amateur para  MSX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537" y="3410049"/>
            <a:ext cx="2267712" cy="1700784"/>
          </a:xfrm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821" y="629969"/>
            <a:ext cx="1280271" cy="53039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6874" r="4405" b="9331"/>
          <a:stretch/>
        </p:blipFill>
        <p:spPr>
          <a:xfrm>
            <a:off x="8570975" y="5230368"/>
            <a:ext cx="2206753" cy="15483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51" y="5225257"/>
            <a:ext cx="2053407" cy="15400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965" y="5144294"/>
            <a:ext cx="2163060" cy="16202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298" y="1383905"/>
            <a:ext cx="2141976" cy="17738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3" y="1479138"/>
            <a:ext cx="2438400" cy="1828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0" b="9996"/>
          <a:stretch/>
        </p:blipFill>
        <p:spPr>
          <a:xfrm>
            <a:off x="2962255" y="3388902"/>
            <a:ext cx="2182769" cy="16169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4599" r="1412" b="5000"/>
          <a:stretch/>
        </p:blipFill>
        <p:spPr>
          <a:xfrm>
            <a:off x="8494337" y="3268804"/>
            <a:ext cx="2281695" cy="186834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19" y="1483425"/>
            <a:ext cx="2435820" cy="182451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5" y="3451684"/>
            <a:ext cx="2066504" cy="154987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5" y="1483424"/>
            <a:ext cx="2067783" cy="182451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7687"/>
          <a:stretch/>
        </p:blipFill>
        <p:spPr>
          <a:xfrm>
            <a:off x="556546" y="5180205"/>
            <a:ext cx="2066504" cy="15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7792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Software amateur para  MSX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718" y="1785366"/>
            <a:ext cx="2171700" cy="2181225"/>
          </a:xfrm>
          <a:ln w="6350">
            <a:solidFill>
              <a:schemeClr val="tx1"/>
            </a:solidFill>
          </a:ln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21" y="788465"/>
            <a:ext cx="1280271" cy="53039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3" y="1785366"/>
            <a:ext cx="3476625" cy="20193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23" y="4162258"/>
            <a:ext cx="3176633" cy="23824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17" y="4162259"/>
            <a:ext cx="3818323" cy="23824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t="5026" r="10017" b="8660"/>
          <a:stretch/>
        </p:blipFill>
        <p:spPr>
          <a:xfrm>
            <a:off x="707135" y="4162259"/>
            <a:ext cx="3335465" cy="23824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26" y="1854910"/>
            <a:ext cx="2257425" cy="21431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362036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Los culpables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93" y="1690688"/>
            <a:ext cx="6135414" cy="4770284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84101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33477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Software amateur para  MSX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9" r="766" b="5519"/>
          <a:stretch/>
        </p:blipFill>
        <p:spPr>
          <a:xfrm>
            <a:off x="7816725" y="4629234"/>
            <a:ext cx="2835609" cy="2145793"/>
          </a:xfrm>
          <a:ln w="6350">
            <a:solidFill>
              <a:schemeClr val="tx1"/>
            </a:solidFill>
          </a:ln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21" y="574049"/>
            <a:ext cx="1280271" cy="53039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r="22441" b="5858"/>
          <a:stretch/>
        </p:blipFill>
        <p:spPr>
          <a:xfrm>
            <a:off x="914400" y="2353055"/>
            <a:ext cx="3304032" cy="44219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" r="2790" b="8019"/>
          <a:stretch/>
        </p:blipFill>
        <p:spPr>
          <a:xfrm>
            <a:off x="4686855" y="2374466"/>
            <a:ext cx="2548128" cy="175564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5" y="4353635"/>
            <a:ext cx="2548128" cy="24597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21" y="2065685"/>
            <a:ext cx="1870155" cy="24978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643128" y="1219709"/>
            <a:ext cx="10305288" cy="103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La Corona Encantada - 2009 - </a:t>
            </a:r>
            <a:r>
              <a:rPr lang="es-ES" dirty="0" smtClean="0">
                <a:hlinkClick r:id="rId9"/>
              </a:rPr>
              <a:t>www.relevovideogames.com</a:t>
            </a:r>
            <a:endParaRPr lang="es-ES" dirty="0" smtClean="0"/>
          </a:p>
          <a:p>
            <a:r>
              <a:rPr lang="es-ES" dirty="0" smtClean="0"/>
              <a:t>Portada de Alfonso </a:t>
            </a:r>
            <a:r>
              <a:rPr lang="es-ES" dirty="0" err="1" smtClean="0"/>
              <a:t>Azpiri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7119039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9898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Los emuladores de  MSX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6" y="1881029"/>
            <a:ext cx="2667000" cy="2533650"/>
          </a:xfrm>
          <a:ln w="6350">
            <a:solidFill>
              <a:schemeClr val="tx1"/>
            </a:solidFill>
          </a:ln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49" y="637480"/>
            <a:ext cx="1280271" cy="53039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20" y="3188975"/>
            <a:ext cx="2458212" cy="327761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4095" r="4807" b="8681"/>
          <a:stretch/>
        </p:blipFill>
        <p:spPr>
          <a:xfrm>
            <a:off x="4596384" y="4401311"/>
            <a:ext cx="2645664" cy="208483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12" y="2161445"/>
            <a:ext cx="2855976" cy="214198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75" y="1881029"/>
            <a:ext cx="3167063" cy="253365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75" y="3947170"/>
            <a:ext cx="2723698" cy="251942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674067" y="4578434"/>
            <a:ext cx="1051560" cy="49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 smtClean="0"/>
              <a:t>fMSX</a:t>
            </a:r>
            <a:endParaRPr lang="es-ES" dirty="0" smtClean="0"/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5157978" y="1662748"/>
            <a:ext cx="1495044" cy="498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 smtClean="0"/>
              <a:t>openMSX</a:t>
            </a:r>
            <a:endParaRPr lang="es-ES" dirty="0" smtClean="0"/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10278773" y="4548292"/>
            <a:ext cx="1495044" cy="49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 smtClean="0"/>
              <a:t>blueMSX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641810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2584" y="14566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El revival: MSX Magazine &amp; MSX </a:t>
            </a:r>
            <a:r>
              <a:rPr lang="es-ES" dirty="0" err="1" smtClean="0"/>
              <a:t>PLAYer</a:t>
            </a:r>
            <a:r>
              <a:rPr lang="es-ES" dirty="0" smtClean="0"/>
              <a:t> (2002)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1" y="1403296"/>
            <a:ext cx="4209215" cy="522400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92" y="1403295"/>
            <a:ext cx="1810364" cy="3379347"/>
          </a:xfrm>
          <a:ln w="6350"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46" y="3748160"/>
            <a:ext cx="2236710" cy="287914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61" y="3748160"/>
            <a:ext cx="2298224" cy="287914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82" y="1403296"/>
            <a:ext cx="2393667" cy="32106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61" y="1403296"/>
            <a:ext cx="2706624" cy="202996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61477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348" y="182245"/>
            <a:ext cx="1119530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El revival: MSX Magazine &amp; MSX </a:t>
            </a:r>
            <a:r>
              <a:rPr lang="es-ES" dirty="0" err="1" smtClean="0"/>
              <a:t>Game</a:t>
            </a:r>
            <a:r>
              <a:rPr lang="es-ES" dirty="0" smtClean="0"/>
              <a:t> Reader (2003)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" y="1385888"/>
            <a:ext cx="4104757" cy="5170212"/>
          </a:xfrm>
          <a:ln w="635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08" y="1385888"/>
            <a:ext cx="2555192" cy="33029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05" y="3645408"/>
            <a:ext cx="2227732" cy="30419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34" y="3656433"/>
            <a:ext cx="2206975" cy="30308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868" y="1385888"/>
            <a:ext cx="2377332" cy="33029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83" y="1507808"/>
            <a:ext cx="2506402" cy="187980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829614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3544" y="194437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El revival: MSX Magazine (2005)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0" y="1374520"/>
            <a:ext cx="4305373" cy="5136007"/>
          </a:xfr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24" y="1402162"/>
            <a:ext cx="2348772" cy="32694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37" y="3411406"/>
            <a:ext cx="2331189" cy="332467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25" y="1374520"/>
            <a:ext cx="2509714" cy="323697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942506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El revival:  XXXX  (2006)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86" y="647997"/>
            <a:ext cx="1277874" cy="759817"/>
          </a:xfr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557784" y="1923161"/>
            <a:ext cx="107960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Sistema compatible MSX implementado en un chip FPGA</a:t>
            </a:r>
          </a:p>
          <a:p>
            <a:r>
              <a:rPr lang="es-ES" dirty="0" smtClean="0"/>
              <a:t>Implementa un MSX2 con 1MB RAM, MSX-MUSIC, slot SD</a:t>
            </a:r>
          </a:p>
          <a:p>
            <a:r>
              <a:rPr lang="es-ES" dirty="0"/>
              <a:t>Diseñado por ESE </a:t>
            </a:r>
            <a:r>
              <a:rPr lang="es-ES" dirty="0" err="1"/>
              <a:t>Artists</a:t>
            </a:r>
            <a:r>
              <a:rPr lang="es-ES" dirty="0"/>
              <a:t>' </a:t>
            </a:r>
            <a:r>
              <a:rPr lang="es-ES" dirty="0" smtClean="0"/>
              <a:t>Factory, fabricado por D4 Enterprise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1" y="3769424"/>
            <a:ext cx="4000500" cy="25050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24" y="3769423"/>
            <a:ext cx="3340100" cy="25050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80" y="4081653"/>
            <a:ext cx="2540000" cy="1905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09540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55064" y="1371422"/>
            <a:ext cx="9144000" cy="2387600"/>
          </a:xfrm>
        </p:spPr>
        <p:txBody>
          <a:bodyPr/>
          <a:lstStyle/>
          <a:p>
            <a:r>
              <a:rPr lang="es-ES" dirty="0"/>
              <a:t>b</a:t>
            </a:r>
            <a:r>
              <a:rPr lang="es-ES" dirty="0" smtClean="0"/>
              <a:t>reve historia del MSX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073" y="2900073"/>
            <a:ext cx="1781503" cy="7376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38" y="2402715"/>
            <a:ext cx="1471474" cy="16396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Llamada ovalada 5"/>
          <p:cNvSpPr/>
          <p:nvPr/>
        </p:nvSpPr>
        <p:spPr>
          <a:xfrm>
            <a:off x="810025" y="1088087"/>
            <a:ext cx="1493950" cy="1031293"/>
          </a:xfrm>
          <a:prstGeom prst="wedgeEllipseCallout">
            <a:avLst>
              <a:gd name="adj1" fmla="val 26581"/>
              <a:gd name="adj2" fmla="val 63749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 smtClean="0">
                <a:solidFill>
                  <a:schemeClr val="tx1"/>
                </a:solidFill>
                <a:latin typeface="Andy" panose="03080602030302030203" pitchFamily="66" charset="0"/>
              </a:rPr>
              <a:t>Mi</a:t>
            </a:r>
            <a:endParaRPr lang="es-ES" sz="4400" dirty="0">
              <a:solidFill>
                <a:schemeClr val="tx1"/>
              </a:solidFill>
              <a:latin typeface="Andy" panose="0308060203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41088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1986: Los inicios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779" y="1494030"/>
            <a:ext cx="5070654" cy="2698737"/>
          </a:xfrm>
          <a:prstGeom prst="rect">
            <a:avLst/>
          </a:prstGeom>
          <a:ln w="6350">
            <a:noFill/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92" y="244107"/>
            <a:ext cx="2090049" cy="20812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95" y="4617075"/>
            <a:ext cx="2438400" cy="18288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846" y="2114996"/>
            <a:ext cx="1931887" cy="27986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2095"/>
            <a:ext cx="1645167" cy="1722213"/>
          </a:xfrm>
          <a:ln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27" y="4336286"/>
            <a:ext cx="1669157" cy="2367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93" y="4347891"/>
            <a:ext cx="1851596" cy="2367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3" y="4347891"/>
            <a:ext cx="1863912" cy="23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646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1991: El MSX2+ y los primeros programas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448397" cy="1992670"/>
          </a:xfrm>
          <a:ln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83" y="1690688"/>
            <a:ext cx="4408890" cy="3190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80" y="1744211"/>
            <a:ext cx="1816028" cy="2773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486" y="4391550"/>
            <a:ext cx="2901088" cy="2188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97" y="4681022"/>
            <a:ext cx="2531772" cy="1898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635798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1993: A la </a:t>
            </a:r>
            <a:r>
              <a:rPr lang="es-ES" dirty="0" err="1" smtClean="0"/>
              <a:t>ville</a:t>
            </a:r>
            <a:r>
              <a:rPr lang="es-ES" dirty="0" smtClean="0"/>
              <a:t> de… ¡Barcelona!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7" y="1870992"/>
            <a:ext cx="1809138" cy="1683752"/>
          </a:xfr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51" y="3955692"/>
            <a:ext cx="2498031" cy="18735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53" y="2091636"/>
            <a:ext cx="2845761" cy="19977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5" r="13638"/>
          <a:stretch/>
        </p:blipFill>
        <p:spPr>
          <a:xfrm>
            <a:off x="4717355" y="3795149"/>
            <a:ext cx="2095927" cy="219460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6" t="5758" r="8456"/>
          <a:stretch/>
        </p:blipFill>
        <p:spPr>
          <a:xfrm>
            <a:off x="6404504" y="1870991"/>
            <a:ext cx="2439229" cy="221838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123" y="4329762"/>
            <a:ext cx="3209103" cy="2301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612" y="1657434"/>
            <a:ext cx="1423338" cy="1897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19" y="2223327"/>
            <a:ext cx="1435308" cy="20317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4010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1" y="273338"/>
            <a:ext cx="3346234" cy="47823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84" y="1808836"/>
            <a:ext cx="3374960" cy="482338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10" y="230160"/>
            <a:ext cx="3376446" cy="48255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69" y="1808836"/>
            <a:ext cx="3350172" cy="47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063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1999: </a:t>
            </a:r>
            <a:r>
              <a:rPr lang="es-ES" dirty="0" err="1" smtClean="0"/>
              <a:t>Pa</a:t>
            </a:r>
            <a:r>
              <a:rPr lang="es-ES" dirty="0" smtClean="0"/>
              <a:t> chulo yo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24" y="1958742"/>
            <a:ext cx="5256659" cy="415930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5" y="1788284"/>
            <a:ext cx="2438400" cy="2019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6" y="4270216"/>
            <a:ext cx="2438400" cy="174307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51" y="1851739"/>
            <a:ext cx="2790825" cy="22574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40" y="4379935"/>
            <a:ext cx="1604785" cy="201744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969880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2002: </a:t>
            </a:r>
            <a:r>
              <a:rPr lang="es-ES" dirty="0" err="1" smtClean="0"/>
              <a:t>InterNestor</a:t>
            </a:r>
            <a:r>
              <a:rPr lang="es-ES" dirty="0" smtClean="0"/>
              <a:t> Suite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t="10408" r="10759" b="12799"/>
          <a:stretch/>
        </p:blipFill>
        <p:spPr>
          <a:xfrm>
            <a:off x="440966" y="1403797"/>
            <a:ext cx="3054245" cy="220584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73" y="4275786"/>
            <a:ext cx="3380704" cy="253552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26" y="2650164"/>
            <a:ext cx="4679324" cy="350949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18375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 smtClean="0"/>
              <a:t>InterNestor</a:t>
            </a:r>
            <a:r>
              <a:rPr lang="es-ES" dirty="0" smtClean="0"/>
              <a:t> Lite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666" y="1813433"/>
            <a:ext cx="3941914" cy="269466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582168" y="1813433"/>
            <a:ext cx="6416040" cy="4351338"/>
          </a:xfrm>
        </p:spPr>
        <p:txBody>
          <a:bodyPr>
            <a:normAutofit/>
          </a:bodyPr>
          <a:lstStyle/>
          <a:p>
            <a:r>
              <a:rPr lang="es-ES" dirty="0" smtClean="0"/>
              <a:t>2003: INL para puerto serie</a:t>
            </a:r>
          </a:p>
          <a:p>
            <a:r>
              <a:rPr lang="es-ES" dirty="0" smtClean="0"/>
              <a:t>2005: INL para </a:t>
            </a:r>
            <a:r>
              <a:rPr lang="es-ES" dirty="0" err="1" smtClean="0"/>
              <a:t>ObsoNET</a:t>
            </a:r>
            <a:endParaRPr lang="es-ES" dirty="0" smtClean="0"/>
          </a:p>
          <a:p>
            <a:r>
              <a:rPr lang="es-ES" dirty="0" smtClean="0"/>
              <a:t>2007: INL para Ethernet UNAPI</a:t>
            </a:r>
          </a:p>
          <a:p>
            <a:r>
              <a:rPr lang="es-ES" dirty="0" smtClean="0"/>
              <a:t>2010: INL 2.0 (compatible TCP/IP UNAPI)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91" y="3989102"/>
            <a:ext cx="5610225" cy="27146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916419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2110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Inciso: MSX-DOS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47672"/>
            <a:ext cx="10515600" cy="5184775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1984: MSX-DOS 1.0</a:t>
            </a:r>
          </a:p>
          <a:p>
            <a:pPr lvl="1"/>
            <a:r>
              <a:rPr lang="es-ES" dirty="0" smtClean="0"/>
              <a:t>Clon de MS-DOS 1.0</a:t>
            </a:r>
          </a:p>
          <a:p>
            <a:pPr lvl="1"/>
            <a:r>
              <a:rPr lang="es-ES" dirty="0" smtClean="0"/>
              <a:t>Sólo FAT12, 16MB/disco</a:t>
            </a:r>
          </a:p>
          <a:p>
            <a:pPr lvl="1"/>
            <a:r>
              <a:rPr lang="es-ES" dirty="0" smtClean="0"/>
              <a:t>Orientado a </a:t>
            </a:r>
            <a:r>
              <a:rPr lang="es-ES" dirty="0" err="1" smtClean="0"/>
              <a:t>disketes</a:t>
            </a:r>
            <a:endParaRPr lang="es-ES" dirty="0" smtClean="0"/>
          </a:p>
          <a:p>
            <a:pPr lvl="1"/>
            <a:r>
              <a:rPr lang="es-ES" dirty="0" smtClean="0"/>
              <a:t>Mapeo 1 a 1 de unidades</a:t>
            </a:r>
          </a:p>
          <a:p>
            <a:pPr lvl="1"/>
            <a:endParaRPr lang="es-ES" dirty="0"/>
          </a:p>
          <a:p>
            <a:r>
              <a:rPr lang="es-ES" dirty="0" smtClean="0"/>
              <a:t>1988: MSX-DOS 2.20</a:t>
            </a:r>
          </a:p>
          <a:p>
            <a:pPr lvl="1"/>
            <a:r>
              <a:rPr lang="es-ES" dirty="0" smtClean="0"/>
              <a:t>Requiere 128K RAM</a:t>
            </a:r>
          </a:p>
          <a:p>
            <a:pPr lvl="1"/>
            <a:r>
              <a:rPr lang="es-ES" dirty="0" smtClean="0"/>
              <a:t>Subdirectorios</a:t>
            </a:r>
          </a:p>
          <a:p>
            <a:pPr lvl="1"/>
            <a:r>
              <a:rPr lang="es-ES" dirty="0" smtClean="0"/>
              <a:t>Variables de entorno</a:t>
            </a:r>
          </a:p>
          <a:p>
            <a:pPr lvl="1"/>
            <a:r>
              <a:rPr lang="es-ES" dirty="0" smtClean="0"/>
              <a:t>Gestión de memoria</a:t>
            </a:r>
          </a:p>
          <a:p>
            <a:pPr lvl="1"/>
            <a:r>
              <a:rPr lang="es-ES" dirty="0" smtClean="0"/>
              <a:t>RAM disk</a:t>
            </a:r>
          </a:p>
          <a:p>
            <a:endParaRPr lang="es-ES" dirty="0"/>
          </a:p>
          <a:p>
            <a:r>
              <a:rPr lang="es-ES" dirty="0" smtClean="0"/>
              <a:t>1990: MSX-DOS 2.30, 2.31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24" y="1532585"/>
            <a:ext cx="2333905" cy="2685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31" y="3683825"/>
            <a:ext cx="2813333" cy="21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" t="7624" r="3353" b="10223"/>
          <a:stretch/>
        </p:blipFill>
        <p:spPr>
          <a:xfrm>
            <a:off x="4902632" y="1480521"/>
            <a:ext cx="2813333" cy="1864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937" y="4600818"/>
            <a:ext cx="1582740" cy="21165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26" y="3689964"/>
            <a:ext cx="2415171" cy="2942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982428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2008: </a:t>
            </a:r>
            <a:r>
              <a:rPr lang="es-ES" dirty="0" err="1" smtClean="0"/>
              <a:t>Nextor</a:t>
            </a:r>
            <a:r>
              <a:rPr lang="es-ES" dirty="0" smtClean="0"/>
              <a:t> (2013: beta)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/>
          <a:stretch/>
        </p:blipFill>
        <p:spPr>
          <a:xfrm>
            <a:off x="554036" y="1594161"/>
            <a:ext cx="3018219" cy="2528561"/>
          </a:xfrm>
          <a:ln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/>
          <a:stretch/>
        </p:blipFill>
        <p:spPr>
          <a:xfrm flipH="1">
            <a:off x="554037" y="5011691"/>
            <a:ext cx="1989085" cy="1450750"/>
          </a:xfrm>
          <a:prstGeom prst="rect">
            <a:avLst/>
          </a:prstGeom>
        </p:spPr>
      </p:pic>
      <p:sp>
        <p:nvSpPr>
          <p:cNvPr id="13" name="Llamada ovalada 12"/>
          <p:cNvSpPr/>
          <p:nvPr/>
        </p:nvSpPr>
        <p:spPr>
          <a:xfrm>
            <a:off x="2705084" y="4436636"/>
            <a:ext cx="1958991" cy="1057625"/>
          </a:xfrm>
          <a:prstGeom prst="wedgeEllipseCallout">
            <a:avLst>
              <a:gd name="adj1" fmla="val -55676"/>
              <a:gd name="adj2" fmla="val 4910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¿¿MSX-DOS 2.50??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4826037" y="1594161"/>
            <a:ext cx="7365963" cy="51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FAT16 de serie</a:t>
            </a:r>
          </a:p>
          <a:p>
            <a:r>
              <a:rPr lang="es-ES" dirty="0" smtClean="0"/>
              <a:t>Sistema de drivers 100% documentado</a:t>
            </a:r>
          </a:p>
          <a:p>
            <a:pPr lvl="1"/>
            <a:r>
              <a:rPr lang="es-ES" dirty="0" smtClean="0"/>
              <a:t>Herramienta para cocinar </a:t>
            </a:r>
            <a:r>
              <a:rPr lang="es-ES" dirty="0" err="1" smtClean="0"/>
              <a:t>ROMs</a:t>
            </a:r>
            <a:endParaRPr lang="es-ES" dirty="0" smtClean="0"/>
          </a:p>
          <a:p>
            <a:r>
              <a:rPr lang="es-ES" dirty="0" smtClean="0"/>
              <a:t>Gestión de dispositivos y particiones</a:t>
            </a:r>
          </a:p>
          <a:p>
            <a:pPr lvl="1"/>
            <a:r>
              <a:rPr lang="es-ES" dirty="0" smtClean="0"/>
              <a:t>El driver sólo necesita enumerar dispositivos y acceder a sectores físicos</a:t>
            </a:r>
          </a:p>
          <a:p>
            <a:r>
              <a:rPr lang="es-ES" dirty="0" smtClean="0"/>
              <a:t>FDISK integrado en ROM</a:t>
            </a:r>
          </a:p>
          <a:p>
            <a:r>
              <a:rPr lang="es-ES" dirty="0" smtClean="0"/>
              <a:t>Funciona en MSX1</a:t>
            </a:r>
          </a:p>
          <a:p>
            <a:r>
              <a:rPr lang="es-ES" dirty="0" smtClean="0"/>
              <a:t>TODO: carga dinámica drivers de dispositivo</a:t>
            </a:r>
          </a:p>
          <a:p>
            <a:r>
              <a:rPr lang="es-ES" dirty="0" smtClean="0"/>
              <a:t>TODO: drivers para dispositivos no de bloque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609566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…y hasta el infinito o hasta que me canse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44" y="1902899"/>
            <a:ext cx="3072978" cy="4351338"/>
          </a:xfrm>
          <a:ln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44"/>
          <a:stretch/>
        </p:blipFill>
        <p:spPr>
          <a:xfrm>
            <a:off x="5902817" y="1902899"/>
            <a:ext cx="4876800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495807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3452" y="120500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Y ahora… ¡pasemos a la acción!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3" y="1446063"/>
            <a:ext cx="4704159" cy="5232346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3" y="1649777"/>
            <a:ext cx="4138839" cy="8132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890103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¿Pero qué significa MSX   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s-ES" sz="3200" dirty="0"/>
          </a:p>
          <a:p>
            <a:r>
              <a:rPr lang="es-ES" sz="3200" dirty="0" smtClean="0"/>
              <a:t>Idea original: MNX (Matsushita, </a:t>
            </a:r>
            <a:r>
              <a:rPr lang="es-ES" sz="3200" dirty="0" err="1" smtClean="0"/>
              <a:t>Nishi</a:t>
            </a:r>
            <a:r>
              <a:rPr lang="es-ES" sz="3200" dirty="0" smtClean="0"/>
              <a:t>, “poder ilimitado”)</a:t>
            </a:r>
          </a:p>
          <a:p>
            <a:endParaRPr lang="es-ES" sz="3200" dirty="0"/>
          </a:p>
          <a:p>
            <a:r>
              <a:rPr lang="es-ES" sz="3200" b="1" dirty="0"/>
              <a:t>M</a:t>
            </a:r>
            <a:r>
              <a:rPr lang="es-ES" sz="3200" dirty="0"/>
              <a:t>atsushita </a:t>
            </a:r>
            <a:r>
              <a:rPr lang="es-ES" sz="3200" b="1" dirty="0"/>
              <a:t>S</a:t>
            </a:r>
            <a:r>
              <a:rPr lang="es-ES" sz="3200" dirty="0"/>
              <a:t>ony </a:t>
            </a:r>
            <a:r>
              <a:rPr lang="es-ES" sz="3200" b="1" dirty="0" smtClean="0"/>
              <a:t>X</a:t>
            </a:r>
            <a:endParaRPr lang="es-ES" sz="3200" dirty="0" smtClean="0"/>
          </a:p>
          <a:p>
            <a:endParaRPr lang="es-ES" sz="3200" dirty="0" smtClean="0"/>
          </a:p>
          <a:p>
            <a:r>
              <a:rPr lang="es-ES" sz="3200" b="1" dirty="0" err="1" smtClean="0"/>
              <a:t>M</a:t>
            </a:r>
            <a:r>
              <a:rPr lang="es-ES" sz="3200" dirty="0" err="1" smtClean="0"/>
              <a:t>icro</a:t>
            </a:r>
            <a:r>
              <a:rPr lang="es-ES" sz="3200" b="1" dirty="0" err="1" smtClean="0"/>
              <a:t>S</a:t>
            </a:r>
            <a:r>
              <a:rPr lang="es-ES" sz="3200" dirty="0" err="1" smtClean="0"/>
              <a:t>oft</a:t>
            </a:r>
            <a:r>
              <a:rPr lang="es-ES" sz="3200" dirty="0" smtClean="0"/>
              <a:t> </a:t>
            </a:r>
            <a:r>
              <a:rPr lang="es-ES" sz="3200" dirty="0" err="1" smtClean="0"/>
              <a:t>e</a:t>
            </a:r>
            <a:r>
              <a:rPr lang="es-ES" sz="3200" b="1" dirty="0" err="1" smtClean="0"/>
              <a:t>X</a:t>
            </a:r>
            <a:r>
              <a:rPr lang="es-ES" sz="3200" dirty="0" err="1" smtClean="0"/>
              <a:t>tended</a:t>
            </a:r>
            <a:endParaRPr lang="es-ES" sz="3200" dirty="0" smtClean="0"/>
          </a:p>
          <a:p>
            <a:endParaRPr lang="es-ES" sz="3200" dirty="0"/>
          </a:p>
          <a:p>
            <a:r>
              <a:rPr lang="es-ES" sz="3200" b="1" dirty="0" smtClean="0"/>
              <a:t>M</a:t>
            </a:r>
            <a:r>
              <a:rPr lang="es-ES" sz="3200" dirty="0" smtClean="0"/>
              <a:t>achines </a:t>
            </a:r>
            <a:r>
              <a:rPr lang="es-ES" sz="3200" dirty="0" err="1" smtClean="0"/>
              <a:t>with</a:t>
            </a:r>
            <a:r>
              <a:rPr lang="es-ES" sz="3200" dirty="0" smtClean="0"/>
              <a:t> </a:t>
            </a:r>
            <a:r>
              <a:rPr lang="es-ES" sz="3200" b="1" dirty="0" smtClean="0"/>
              <a:t>S</a:t>
            </a:r>
            <a:r>
              <a:rPr lang="es-ES" sz="3200" dirty="0" smtClean="0"/>
              <a:t>oftware </a:t>
            </a:r>
            <a:r>
              <a:rPr lang="es-ES" sz="3200" dirty="0" err="1" smtClean="0"/>
              <a:t>e</a:t>
            </a:r>
            <a:r>
              <a:rPr lang="es-ES" sz="3200" b="1" dirty="0" err="1" smtClean="0"/>
              <a:t>X</a:t>
            </a:r>
            <a:r>
              <a:rPr lang="es-ES" sz="3200" dirty="0" err="1" smtClean="0"/>
              <a:t>changeability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58" y="779291"/>
            <a:ext cx="1277007" cy="5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7273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96901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El  MSX  según la TV inglesa</a:t>
            </a:r>
            <a:endParaRPr lang="es-ES" dirty="0"/>
          </a:p>
        </p:txBody>
      </p:sp>
      <p:pic>
        <p:nvPicPr>
          <p:cNvPr id="4" name="MSX_en_TV_ingles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5120" y="1398144"/>
            <a:ext cx="6242907" cy="510800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886" y="495301"/>
            <a:ext cx="1277007" cy="5287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71" y="6144768"/>
            <a:ext cx="3782154" cy="5147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257694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Características del estándar MSX   (1983)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0713" y="778473"/>
            <a:ext cx="1280271" cy="530398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 smtClean="0"/>
              <a:t>Z80 @ 3.57MHz</a:t>
            </a:r>
          </a:p>
          <a:p>
            <a:r>
              <a:rPr lang="es-ES" sz="3200" dirty="0" smtClean="0"/>
              <a:t>Mínimo 8K RAM (típico 32K o 64K)</a:t>
            </a:r>
          </a:p>
          <a:p>
            <a:r>
              <a:rPr lang="es-ES" sz="3200" dirty="0" smtClean="0"/>
              <a:t>TMS9918 para vídeo (40 columnas, 16 colores, 256x192)</a:t>
            </a:r>
          </a:p>
          <a:p>
            <a:r>
              <a:rPr lang="es-ES" sz="3200" dirty="0" smtClean="0"/>
              <a:t>AY-3-8910 para audio (3 canales cuadrada + canal ruido)</a:t>
            </a:r>
          </a:p>
          <a:p>
            <a:r>
              <a:rPr lang="es-ES" sz="3200" dirty="0" smtClean="0"/>
              <a:t>MSX-BASIC</a:t>
            </a:r>
          </a:p>
          <a:p>
            <a:r>
              <a:rPr lang="es-ES" sz="3200" dirty="0" smtClean="0"/>
              <a:t>Mínimo 1 slot para cartuchos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02" y="4389120"/>
            <a:ext cx="4703855" cy="207047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766131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Marcas que fabricaron ordenadores MSX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8" y="1959559"/>
            <a:ext cx="1933977" cy="386795"/>
          </a:xfrm>
          <a:ln w="9525">
            <a:solidFill>
              <a:schemeClr val="tx1"/>
            </a:solidFill>
          </a:ln>
        </p:spPr>
      </p:pic>
      <p:pic>
        <p:nvPicPr>
          <p:cNvPr id="4" name="Marcador de contenido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045" y="794239"/>
            <a:ext cx="1280271" cy="530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58" y="1959559"/>
            <a:ext cx="3008156" cy="40788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77" y="1810789"/>
            <a:ext cx="2364615" cy="7054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82" y="1841030"/>
            <a:ext cx="2356834" cy="6238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0" y="2733732"/>
            <a:ext cx="2354628" cy="54983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34" y="2516214"/>
            <a:ext cx="2228540" cy="98487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77" y="2605821"/>
            <a:ext cx="2416130" cy="80537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82" y="2605821"/>
            <a:ext cx="3002280" cy="74066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0" y="3670943"/>
            <a:ext cx="2284812" cy="75777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62" y="3693550"/>
            <a:ext cx="2731484" cy="71256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77" y="3581649"/>
            <a:ext cx="2883892" cy="82446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10" y="3581649"/>
            <a:ext cx="1884624" cy="79468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0" y="4584189"/>
            <a:ext cx="1340424" cy="139556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45" y="4627887"/>
            <a:ext cx="1184699" cy="135186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35" y="4827190"/>
            <a:ext cx="2790959" cy="934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77" y="4752187"/>
            <a:ext cx="1933575" cy="10096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35" y="4709343"/>
            <a:ext cx="2393704" cy="4654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04" y="5979752"/>
            <a:ext cx="1905000" cy="6286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687" y="5324790"/>
            <a:ext cx="1311464" cy="131146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40" y="6041453"/>
            <a:ext cx="1740673" cy="40615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01" y="5950329"/>
            <a:ext cx="2049598" cy="61590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909806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Los juegos de  ….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4" r="25077"/>
          <a:stretch/>
        </p:blipFill>
        <p:spPr>
          <a:xfrm>
            <a:off x="7376326" y="233129"/>
            <a:ext cx="1499661" cy="1589553"/>
          </a:xfrm>
          <a:ln>
            <a:solidFill>
              <a:schemeClr val="tx1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49" y="2106211"/>
            <a:ext cx="1063415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37" y="2106211"/>
            <a:ext cx="1070668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1578" y="2106211"/>
            <a:ext cx="1066305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27" y="2106211"/>
            <a:ext cx="1067317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30" y="2106211"/>
            <a:ext cx="1060435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88" y="2106211"/>
            <a:ext cx="1074598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70" y="2106211"/>
            <a:ext cx="1046739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809" y="2106211"/>
            <a:ext cx="1067317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49" y="3691069"/>
            <a:ext cx="1059097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75" y="5271104"/>
            <a:ext cx="1101808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76" y="3691069"/>
            <a:ext cx="1054320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81" y="3691069"/>
            <a:ext cx="1062524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85" y="3691069"/>
            <a:ext cx="1074598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88" y="3691069"/>
            <a:ext cx="1055610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27" y="3691069"/>
            <a:ext cx="1053258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89" y="3691069"/>
            <a:ext cx="1111837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70" y="3691069"/>
            <a:ext cx="1101320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49" y="5271104"/>
            <a:ext cx="1106743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81" y="5271104"/>
            <a:ext cx="1113061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50" y="5271104"/>
            <a:ext cx="1028571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88" y="5268390"/>
            <a:ext cx="1102041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35" y="5264621"/>
            <a:ext cx="1098430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914" y="5264621"/>
            <a:ext cx="1038100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61" y="5264621"/>
            <a:ext cx="1087892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268101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</TotalTime>
  <Words>1357</Words>
  <Application>Microsoft Office PowerPoint</Application>
  <PresentationFormat>Panorámica</PresentationFormat>
  <Paragraphs>251</Paragraphs>
  <Slides>46</Slides>
  <Notes>31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1" baseType="lpstr">
      <vt:lpstr>Andy</vt:lpstr>
      <vt:lpstr>Arial</vt:lpstr>
      <vt:lpstr>Calibri</vt:lpstr>
      <vt:lpstr>Calibri Light</vt:lpstr>
      <vt:lpstr>Tema de Office</vt:lpstr>
      <vt:lpstr>Breve historia del MSX</vt:lpstr>
      <vt:lpstr>El panorama informático a principios de los 80</vt:lpstr>
      <vt:lpstr>Los culpables</vt:lpstr>
      <vt:lpstr>Presentación de PowerPoint</vt:lpstr>
      <vt:lpstr>¿Pero qué significa MSX   ?</vt:lpstr>
      <vt:lpstr>El  MSX  según la TV inglesa</vt:lpstr>
      <vt:lpstr>Características del estándar MSX   (1983)</vt:lpstr>
      <vt:lpstr>Marcas que fabricaron ordenadores MSX</vt:lpstr>
      <vt:lpstr>Los juegos de  ….</vt:lpstr>
      <vt:lpstr>Presentación de PowerPoint</vt:lpstr>
      <vt:lpstr>Características del estándar MSX2   (1985)</vt:lpstr>
      <vt:lpstr>Marcas que fabricaron ordenadores MSX2</vt:lpstr>
      <vt:lpstr>Un par de  MSX2  molones</vt:lpstr>
      <vt:lpstr>Expansiones de hardware</vt:lpstr>
      <vt:lpstr>Características del estándar  MSX2+    (1988)</vt:lpstr>
      <vt:lpstr>Marcas que fabricaron ordenadores MSX2+</vt:lpstr>
      <vt:lpstr>Características del estándar  MSX2+  (1990)</vt:lpstr>
      <vt:lpstr>Los dos modelos de      .</vt:lpstr>
      <vt:lpstr>Juegos japoneses de  MSX  …</vt:lpstr>
      <vt:lpstr>…VS juegos españoles de  MSX</vt:lpstr>
      <vt:lpstr>El fin de los días</vt:lpstr>
      <vt:lpstr>Los juegos de    XXX   que no salieron de Japón</vt:lpstr>
      <vt:lpstr>¿Cuántos  MSX  se vendieron?</vt:lpstr>
      <vt:lpstr>La resistencia se organiza: los fanzines</vt:lpstr>
      <vt:lpstr>Las reuniones de usuarios</vt:lpstr>
      <vt:lpstr>Hardware amateur para  MSX</vt:lpstr>
      <vt:lpstr>Doramus: un hardware amateur para  MSX  muy peculiar</vt:lpstr>
      <vt:lpstr>Software amateur para  MSX</vt:lpstr>
      <vt:lpstr>Software amateur para  MSX</vt:lpstr>
      <vt:lpstr>Software amateur para  MSX</vt:lpstr>
      <vt:lpstr>Los emuladores de  MSX</vt:lpstr>
      <vt:lpstr>El revival: MSX Magazine &amp; MSX PLAYer (2002)</vt:lpstr>
      <vt:lpstr>El revival: MSX Magazine &amp; MSX Game Reader (2003)</vt:lpstr>
      <vt:lpstr>El revival: MSX Magazine (2005)</vt:lpstr>
      <vt:lpstr>El revival:  XXXX  (2006) </vt:lpstr>
      <vt:lpstr>breve historia del MSX</vt:lpstr>
      <vt:lpstr>1986: Los inicios</vt:lpstr>
      <vt:lpstr>1991: El MSX2+ y los primeros programas </vt:lpstr>
      <vt:lpstr>1993: A la ville de… ¡Barcelona!</vt:lpstr>
      <vt:lpstr>1999: Pa chulo yo</vt:lpstr>
      <vt:lpstr>2002: InterNestor Suite</vt:lpstr>
      <vt:lpstr>InterNestor Lite</vt:lpstr>
      <vt:lpstr>Inciso: MSX-DOS</vt:lpstr>
      <vt:lpstr>2008: Nextor (2013: beta)</vt:lpstr>
      <vt:lpstr>…y hasta el infinito o hasta que me canse</vt:lpstr>
      <vt:lpstr>Y ahora… ¡pasemos a la acción!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Breve historia del MSX</dc:title>
  <dc:creator>Néstor Soriano Vilchez</dc:creator>
  <cp:lastModifiedBy>Néstor Soriano Vilchez</cp:lastModifiedBy>
  <cp:revision>180</cp:revision>
  <dcterms:created xsi:type="dcterms:W3CDTF">2013-04-19T10:00:03Z</dcterms:created>
  <dcterms:modified xsi:type="dcterms:W3CDTF">2013-05-11T17:18:14Z</dcterms:modified>
</cp:coreProperties>
</file>